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398" r:id="rId2"/>
    <p:sldId id="326" r:id="rId3"/>
    <p:sldId id="317" r:id="rId4"/>
    <p:sldId id="423" r:id="rId5"/>
    <p:sldId id="424" r:id="rId6"/>
    <p:sldId id="425" r:id="rId7"/>
    <p:sldId id="431" r:id="rId8"/>
    <p:sldId id="432" r:id="rId9"/>
    <p:sldId id="433" r:id="rId10"/>
    <p:sldId id="434" r:id="rId11"/>
    <p:sldId id="435" r:id="rId12"/>
    <p:sldId id="427" r:id="rId13"/>
    <p:sldId id="436" r:id="rId14"/>
    <p:sldId id="437" r:id="rId15"/>
    <p:sldId id="438" r:id="rId16"/>
    <p:sldId id="439" r:id="rId17"/>
    <p:sldId id="440" r:id="rId18"/>
    <p:sldId id="441" r:id="rId19"/>
    <p:sldId id="442" r:id="rId20"/>
    <p:sldId id="443" r:id="rId21"/>
    <p:sldId id="444" r:id="rId22"/>
    <p:sldId id="445" r:id="rId23"/>
    <p:sldId id="446" r:id="rId24"/>
    <p:sldId id="447" r:id="rId25"/>
    <p:sldId id="448" r:id="rId26"/>
    <p:sldId id="449" r:id="rId27"/>
    <p:sldId id="450" r:id="rId28"/>
    <p:sldId id="422" r:id="rId2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769"/>
    <a:srgbClr val="B61928"/>
    <a:srgbClr val="EAEBEB"/>
    <a:srgbClr val="A4A8AA"/>
    <a:srgbClr val="E5B4AD"/>
    <a:srgbClr val="D2D4D5"/>
    <a:srgbClr val="FFFFFF"/>
    <a:srgbClr val="000000"/>
    <a:srgbClr val="84898C"/>
    <a:srgbClr val="E1A7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yl pośredni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Styl pośredni 3 — Ak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Styl pośredni 4 — Ak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Styl pośredni 4 — Ak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E95C63-DFEE-4905-AB0C-2B392E86562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l-PL"/>
        </a:p>
      </dgm:t>
    </dgm:pt>
    <dgm:pt modelId="{611160E5-3DFC-495D-A357-E1F3EA193679}">
      <dgm:prSet phldrT="[Tekst]"/>
      <dgm:spPr>
        <a:solidFill>
          <a:srgbClr val="626769"/>
        </a:solidFill>
        <a:ln w="25400" cap="flat" cmpd="sng" algn="ctr">
          <a:noFill/>
          <a:prstDash val="solid"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None/>
          </a:pPr>
          <a:r>
            <a:rPr lang="pl-PL" dirty="0"/>
            <a:t>Jak promować ofertę inwestycyjną</a:t>
          </a:r>
          <a:endParaRPr lang="pl-PL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AC4F581-1CFA-45F1-80D9-684499142C35}" type="parTrans" cxnId="{BF1A8CAC-E78F-4230-8D9D-FB4F84742344}">
      <dgm:prSet/>
      <dgm:spPr/>
      <dgm:t>
        <a:bodyPr/>
        <a:lstStyle/>
        <a:p>
          <a:endParaRPr lang="pl-PL" b="1"/>
        </a:p>
      </dgm:t>
    </dgm:pt>
    <dgm:pt modelId="{AC8E3C9D-5483-46B0-9BCE-1863623851EB}" type="sibTrans" cxnId="{BF1A8CAC-E78F-4230-8D9D-FB4F84742344}">
      <dgm:prSet/>
      <dgm:spPr>
        <a:xfrm>
          <a:off x="-5452926" y="-834936"/>
          <a:ext cx="6492760" cy="6492760"/>
        </a:xfrm>
        <a:noFill/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endParaRPr lang="pl-PL" b="1"/>
        </a:p>
      </dgm:t>
    </dgm:pt>
    <dgm:pt modelId="{67F45EF7-2A75-4551-964F-588ED864307F}">
      <dgm:prSet phldrT="[Tekst]"/>
      <dgm:spPr>
        <a:solidFill>
          <a:srgbClr val="84898C"/>
        </a:solidFill>
        <a:ln w="25400" cap="flat" cmpd="sng" algn="ctr">
          <a:noFill/>
          <a:prstDash val="solid"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None/>
          </a:pPr>
          <a:r>
            <a:rPr lang="pl-PL" dirty="0"/>
            <a:t>Najskuteczniejsze techniki marketingowe</a:t>
          </a:r>
          <a:endParaRPr lang="pl-PL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9E1654C-2F62-4D8C-A538-A001F0932287}" type="sibTrans" cxnId="{51088DB1-47EF-40A7-9434-57FB21CDFE88}">
      <dgm:prSet/>
      <dgm:spPr/>
      <dgm:t>
        <a:bodyPr/>
        <a:lstStyle/>
        <a:p>
          <a:endParaRPr lang="pl-PL" b="1"/>
        </a:p>
      </dgm:t>
    </dgm:pt>
    <dgm:pt modelId="{CFEB4341-0EF0-403F-87AF-C701149D00AE}" type="parTrans" cxnId="{51088DB1-47EF-40A7-9434-57FB21CDFE88}">
      <dgm:prSet/>
      <dgm:spPr/>
      <dgm:t>
        <a:bodyPr/>
        <a:lstStyle/>
        <a:p>
          <a:endParaRPr lang="pl-PL" b="1"/>
        </a:p>
      </dgm:t>
    </dgm:pt>
    <dgm:pt modelId="{C8554C88-910B-4993-BD74-F8A869479833}">
      <dgm:prSet phldrT="[Tekst]"/>
      <dgm:spPr>
        <a:solidFill>
          <a:srgbClr val="84898C"/>
        </a:solidFill>
        <a:ln w="25400" cap="flat" cmpd="sng" algn="ctr">
          <a:noFill/>
          <a:prstDash val="solid"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None/>
          </a:pPr>
          <a:r>
            <a:rPr lang="pl-PL" dirty="0"/>
            <a:t>Reguły tworzenia witryny internetowej</a:t>
          </a:r>
          <a:endParaRPr lang="pl-PL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BEB2EDB-4183-4107-B207-3E66A865AAE0}" type="sibTrans" cxnId="{BB0E2A70-D391-42DA-BEBD-618859C994E8}">
      <dgm:prSet/>
      <dgm:spPr/>
      <dgm:t>
        <a:bodyPr/>
        <a:lstStyle/>
        <a:p>
          <a:endParaRPr lang="pl-PL" b="1"/>
        </a:p>
      </dgm:t>
    </dgm:pt>
    <dgm:pt modelId="{76D5E7D0-DA29-45E8-9C69-593D3025C5C1}" type="parTrans" cxnId="{BB0E2A70-D391-42DA-BEBD-618859C994E8}">
      <dgm:prSet/>
      <dgm:spPr/>
      <dgm:t>
        <a:bodyPr/>
        <a:lstStyle/>
        <a:p>
          <a:endParaRPr lang="pl-PL" b="1"/>
        </a:p>
      </dgm:t>
    </dgm:pt>
    <dgm:pt modelId="{C518D6E5-0D19-411E-97B5-0435D847D9BD}">
      <dgm:prSet phldrT="[Tekst]"/>
      <dgm:spPr>
        <a:solidFill>
          <a:srgbClr val="626769"/>
        </a:solidFill>
        <a:ln w="25400" cap="flat" cmpd="sng" algn="ctr">
          <a:noFill/>
          <a:prstDash val="solid"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None/>
          </a:pPr>
          <a:r>
            <a:rPr lang="pl-PL" dirty="0"/>
            <a:t>Badania skuteczności technik promowania oferty inwestycyjnej</a:t>
          </a:r>
          <a:endParaRPr lang="pl-PL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82DFF4F-4F00-4923-8312-3677DE7D7953}" type="parTrans" cxnId="{0BC5DA3F-2FA4-465B-8702-607D85FF5435}">
      <dgm:prSet/>
      <dgm:spPr/>
      <dgm:t>
        <a:bodyPr/>
        <a:lstStyle/>
        <a:p>
          <a:endParaRPr lang="pl-PL"/>
        </a:p>
      </dgm:t>
    </dgm:pt>
    <dgm:pt modelId="{3B9244A2-E537-472D-BAB6-A3C20FE0B565}" type="sibTrans" cxnId="{0BC5DA3F-2FA4-465B-8702-607D85FF5435}">
      <dgm:prSet/>
      <dgm:spPr/>
      <dgm:t>
        <a:bodyPr/>
        <a:lstStyle/>
        <a:p>
          <a:endParaRPr lang="pl-PL"/>
        </a:p>
      </dgm:t>
    </dgm:pt>
    <dgm:pt modelId="{2358D776-033A-48B1-9CBC-EFF4420B5882}">
      <dgm:prSet phldrT="[Tekst]"/>
      <dgm:spPr>
        <a:solidFill>
          <a:srgbClr val="FFFFFF">
            <a:lumMod val="7500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None/>
          </a:pPr>
          <a:r>
            <a:rPr lang="pl-PL" dirty="0"/>
            <a:t>Zawartość merytoryczna serwisu internetowego </a:t>
          </a:r>
          <a:endParaRPr lang="pl-PL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8B4EE04-3966-4B6E-8B65-B682ED391A0F}" type="sibTrans" cxnId="{4EE9A4A1-67C6-4288-894C-D8143E73CA20}">
      <dgm:prSet/>
      <dgm:spPr/>
      <dgm:t>
        <a:bodyPr/>
        <a:lstStyle/>
        <a:p>
          <a:endParaRPr lang="pl-PL" b="1"/>
        </a:p>
      </dgm:t>
    </dgm:pt>
    <dgm:pt modelId="{CE38E30B-5C00-4986-B036-D68F54592E69}" type="parTrans" cxnId="{4EE9A4A1-67C6-4288-894C-D8143E73CA20}">
      <dgm:prSet/>
      <dgm:spPr/>
      <dgm:t>
        <a:bodyPr/>
        <a:lstStyle/>
        <a:p>
          <a:endParaRPr lang="pl-PL" b="1"/>
        </a:p>
      </dgm:t>
    </dgm:pt>
    <dgm:pt modelId="{C5311B02-5EFA-494C-8B9A-B6DB71A70BE2}">
      <dgm:prSet phldrT="[Tekst]"/>
      <dgm:spPr>
        <a:solidFill>
          <a:srgbClr val="FFFFFF">
            <a:lumMod val="7500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buNone/>
          </a:pPr>
          <a:r>
            <a:rPr lang="pl-PL" dirty="0"/>
            <a:t>Realizacja i utrzymanie strony internetowej</a:t>
          </a:r>
          <a:endParaRPr lang="pl-PL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9D84F9A-28C0-4214-A3BD-D6D72FA6626E}" type="parTrans" cxnId="{B253D3AE-255A-4766-81C4-E12A28BF60C6}">
      <dgm:prSet/>
      <dgm:spPr/>
      <dgm:t>
        <a:bodyPr/>
        <a:lstStyle/>
        <a:p>
          <a:endParaRPr lang="pl-PL"/>
        </a:p>
      </dgm:t>
    </dgm:pt>
    <dgm:pt modelId="{576BC4E1-3FEC-4C29-A8E9-06E2BDE7A007}" type="sibTrans" cxnId="{B253D3AE-255A-4766-81C4-E12A28BF60C6}">
      <dgm:prSet/>
      <dgm:spPr/>
      <dgm:t>
        <a:bodyPr/>
        <a:lstStyle/>
        <a:p>
          <a:endParaRPr lang="pl-PL"/>
        </a:p>
      </dgm:t>
    </dgm:pt>
    <dgm:pt modelId="{3B8A7F27-C70A-4B36-9944-4C16B003A14B}">
      <dgm:prSet phldrT="[Tekst]"/>
      <dgm:spPr>
        <a:solidFill>
          <a:srgbClr val="FFFFFF">
            <a:lumMod val="7500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l-PL" dirty="0"/>
            <a:t>Zawartość merytoryczna zakładki „Invest in Gmina” i </a:t>
          </a:r>
          <a:r>
            <a:rPr lang="pl-PL" dirty="0" err="1"/>
            <a:t>podzakładek</a:t>
          </a:r>
          <a:endParaRPr lang="pl-PL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C8F3246-877F-4276-9E38-3EE32B8592B4}" type="parTrans" cxnId="{E2676187-E3BD-4DD2-8B86-1914E72E1A11}">
      <dgm:prSet/>
      <dgm:spPr/>
      <dgm:t>
        <a:bodyPr/>
        <a:lstStyle/>
        <a:p>
          <a:endParaRPr lang="pl-PL"/>
        </a:p>
      </dgm:t>
    </dgm:pt>
    <dgm:pt modelId="{BFABFD33-8B95-43E7-8535-9A2F96F5483C}" type="sibTrans" cxnId="{E2676187-E3BD-4DD2-8B86-1914E72E1A11}">
      <dgm:prSet/>
      <dgm:spPr/>
      <dgm:t>
        <a:bodyPr/>
        <a:lstStyle/>
        <a:p>
          <a:endParaRPr lang="pl-PL"/>
        </a:p>
      </dgm:t>
    </dgm:pt>
    <dgm:pt modelId="{0A3CE0CD-D89E-4E06-ABE5-4D91FF036316}" type="pres">
      <dgm:prSet presAssocID="{4BE95C63-DFEE-4905-AB0C-2B392E86562C}" presName="Name0" presStyleCnt="0">
        <dgm:presLayoutVars>
          <dgm:chMax val="7"/>
          <dgm:chPref val="7"/>
          <dgm:dir/>
        </dgm:presLayoutVars>
      </dgm:prSet>
      <dgm:spPr/>
    </dgm:pt>
    <dgm:pt modelId="{7231EFCA-61C1-47D2-8FF2-1CBC23B87B48}" type="pres">
      <dgm:prSet presAssocID="{4BE95C63-DFEE-4905-AB0C-2B392E86562C}" presName="Name1" presStyleCnt="0"/>
      <dgm:spPr/>
    </dgm:pt>
    <dgm:pt modelId="{149C7693-1773-405E-BE74-BCE2E16A5159}" type="pres">
      <dgm:prSet presAssocID="{4BE95C63-DFEE-4905-AB0C-2B392E86562C}" presName="cycle" presStyleCnt="0"/>
      <dgm:spPr/>
    </dgm:pt>
    <dgm:pt modelId="{00174549-AC0A-4F9D-9F70-6C7630227F2B}" type="pres">
      <dgm:prSet presAssocID="{4BE95C63-DFEE-4905-AB0C-2B392E86562C}" presName="srcNode" presStyleLbl="node1" presStyleIdx="0" presStyleCnt="7"/>
      <dgm:spPr/>
    </dgm:pt>
    <dgm:pt modelId="{93126C56-B085-419F-B4FD-F2CAFDA2F123}" type="pres">
      <dgm:prSet presAssocID="{4BE95C63-DFEE-4905-AB0C-2B392E86562C}" presName="conn" presStyleLbl="parChTrans1D2" presStyleIdx="0" presStyleCnt="1"/>
      <dgm:spPr>
        <a:prstGeom prst="blockArc">
          <a:avLst>
            <a:gd name="adj1" fmla="val 18900000"/>
            <a:gd name="adj2" fmla="val 2700000"/>
            <a:gd name="adj3" fmla="val 333"/>
          </a:avLst>
        </a:prstGeom>
      </dgm:spPr>
    </dgm:pt>
    <dgm:pt modelId="{EF0E0DC2-28BD-44AA-9C91-C7671F01977B}" type="pres">
      <dgm:prSet presAssocID="{4BE95C63-DFEE-4905-AB0C-2B392E86562C}" presName="extraNode" presStyleLbl="node1" presStyleIdx="0" presStyleCnt="7"/>
      <dgm:spPr/>
    </dgm:pt>
    <dgm:pt modelId="{B053371E-3130-4CBA-8F31-C0BA9BCA8E85}" type="pres">
      <dgm:prSet presAssocID="{4BE95C63-DFEE-4905-AB0C-2B392E86562C}" presName="dstNode" presStyleLbl="node1" presStyleIdx="0" presStyleCnt="7"/>
      <dgm:spPr/>
    </dgm:pt>
    <dgm:pt modelId="{A2BC484B-6EE4-4A1C-BE33-8BCFF346F698}" type="pres">
      <dgm:prSet presAssocID="{611160E5-3DFC-495D-A357-E1F3EA193679}" presName="text_1" presStyleLbl="node1" presStyleIdx="0" presStyleCnt="7">
        <dgm:presLayoutVars>
          <dgm:bulletEnabled val="1"/>
        </dgm:presLayoutVars>
      </dgm:prSet>
      <dgm:spPr>
        <a:xfrm>
          <a:off x="387625" y="253973"/>
          <a:ext cx="7863882" cy="507753"/>
        </a:xfrm>
        <a:prstGeom prst="rect">
          <a:avLst/>
        </a:prstGeom>
      </dgm:spPr>
    </dgm:pt>
    <dgm:pt modelId="{8F6F759E-6080-455F-8844-34EC62F30300}" type="pres">
      <dgm:prSet presAssocID="{611160E5-3DFC-495D-A357-E1F3EA193679}" presName="accent_1" presStyleCnt="0"/>
      <dgm:spPr/>
    </dgm:pt>
    <dgm:pt modelId="{78E2FCD0-497B-4318-A066-A3F13ADF0359}" type="pres">
      <dgm:prSet presAssocID="{611160E5-3DFC-495D-A357-E1F3EA193679}" presName="accentRepeatNode" presStyleLbl="solidFgAcc1" presStyleIdx="0" presStyleCnt="7"/>
      <dgm:spPr>
        <a:xfrm>
          <a:off x="70279" y="190504"/>
          <a:ext cx="634691" cy="634691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/>
          </a:solidFill>
          <a:prstDash val="solid"/>
        </a:ln>
        <a:effectLst/>
      </dgm:spPr>
    </dgm:pt>
    <dgm:pt modelId="{599669C5-A333-4FDF-9EFC-2F30ED484739}" type="pres">
      <dgm:prSet presAssocID="{C518D6E5-0D19-411E-97B5-0435D847D9BD}" presName="text_2" presStyleLbl="node1" presStyleIdx="1" presStyleCnt="7">
        <dgm:presLayoutVars>
          <dgm:bulletEnabled val="1"/>
        </dgm:presLayoutVars>
      </dgm:prSet>
      <dgm:spPr>
        <a:xfrm>
          <a:off x="805287" y="1015507"/>
          <a:ext cx="7446220" cy="507753"/>
        </a:xfrm>
        <a:prstGeom prst="rect">
          <a:avLst/>
        </a:prstGeom>
      </dgm:spPr>
    </dgm:pt>
    <dgm:pt modelId="{94BD5B61-CB7A-4888-A669-413573A19E82}" type="pres">
      <dgm:prSet presAssocID="{C518D6E5-0D19-411E-97B5-0435D847D9BD}" presName="accent_2" presStyleCnt="0"/>
      <dgm:spPr/>
    </dgm:pt>
    <dgm:pt modelId="{E29DACC2-9A0E-42C4-BEE0-43D2F59AB934}" type="pres">
      <dgm:prSet presAssocID="{C518D6E5-0D19-411E-97B5-0435D847D9BD}" presName="accentRepeatNode" presStyleLbl="solidFgAcc1" presStyleIdx="1" presStyleCnt="7"/>
      <dgm:spPr>
        <a:xfrm>
          <a:off x="487941" y="952037"/>
          <a:ext cx="634691" cy="634691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/>
          </a:solidFill>
          <a:prstDash val="solid"/>
        </a:ln>
        <a:effectLst/>
      </dgm:spPr>
    </dgm:pt>
    <dgm:pt modelId="{A0D7666C-1B48-4909-A1F3-3BD97C5D6D2F}" type="pres">
      <dgm:prSet presAssocID="{67F45EF7-2A75-4551-964F-588ED864307F}" presName="text_3" presStyleLbl="node1" presStyleIdx="2" presStyleCnt="7">
        <dgm:presLayoutVars>
          <dgm:bulletEnabled val="1"/>
        </dgm:presLayoutVars>
      </dgm:prSet>
      <dgm:spPr>
        <a:xfrm>
          <a:off x="996274" y="1777040"/>
          <a:ext cx="7255234" cy="507753"/>
        </a:xfrm>
        <a:prstGeom prst="rect">
          <a:avLst/>
        </a:prstGeom>
      </dgm:spPr>
    </dgm:pt>
    <dgm:pt modelId="{9E2EF7E1-76D0-4DE4-87FD-544A5BE04B1B}" type="pres">
      <dgm:prSet presAssocID="{67F45EF7-2A75-4551-964F-588ED864307F}" presName="accent_3" presStyleCnt="0"/>
      <dgm:spPr/>
    </dgm:pt>
    <dgm:pt modelId="{16447FE7-06C2-491B-ACC8-CE40DA30A4A7}" type="pres">
      <dgm:prSet presAssocID="{67F45EF7-2A75-4551-964F-588ED864307F}" presName="accentRepeatNode" presStyleLbl="solidFgAcc1" presStyleIdx="2" presStyleCnt="7"/>
      <dgm:spPr>
        <a:xfrm>
          <a:off x="678928" y="1713571"/>
          <a:ext cx="634691" cy="634691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/>
          </a:solidFill>
          <a:prstDash val="solid"/>
        </a:ln>
        <a:effectLst/>
      </dgm:spPr>
    </dgm:pt>
    <dgm:pt modelId="{66FCF72C-D369-4CFF-8A96-02B99E5C220D}" type="pres">
      <dgm:prSet presAssocID="{C8554C88-910B-4993-BD74-F8A869479833}" presName="text_4" presStyleLbl="node1" presStyleIdx="3" presStyleCnt="7">
        <dgm:presLayoutVars>
          <dgm:bulletEnabled val="1"/>
        </dgm:presLayoutVars>
      </dgm:prSet>
      <dgm:spPr>
        <a:xfrm>
          <a:off x="996274" y="2538092"/>
          <a:ext cx="7255234" cy="507753"/>
        </a:xfrm>
        <a:prstGeom prst="rect">
          <a:avLst/>
        </a:prstGeom>
      </dgm:spPr>
    </dgm:pt>
    <dgm:pt modelId="{FD8EFAED-3227-4757-AAF8-47B530E07FB6}" type="pres">
      <dgm:prSet presAssocID="{C8554C88-910B-4993-BD74-F8A869479833}" presName="accent_4" presStyleCnt="0"/>
      <dgm:spPr/>
    </dgm:pt>
    <dgm:pt modelId="{5D4A48D3-8443-4FC9-83F9-2C94B404CC59}" type="pres">
      <dgm:prSet presAssocID="{C8554C88-910B-4993-BD74-F8A869479833}" presName="accentRepeatNode" presStyleLbl="solidFgAcc1" presStyleIdx="3" presStyleCnt="7"/>
      <dgm:spPr>
        <a:xfrm>
          <a:off x="678928" y="2474623"/>
          <a:ext cx="634691" cy="634691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/>
          </a:solidFill>
          <a:prstDash val="solid"/>
        </a:ln>
        <a:effectLst/>
      </dgm:spPr>
    </dgm:pt>
    <dgm:pt modelId="{D00B0DC8-A801-4419-BF21-14E80995E846}" type="pres">
      <dgm:prSet presAssocID="{2358D776-033A-48B1-9CBC-EFF4420B5882}" presName="text_5" presStyleLbl="node1" presStyleIdx="4" presStyleCnt="7">
        <dgm:presLayoutVars>
          <dgm:bulletEnabled val="1"/>
        </dgm:presLayoutVars>
      </dgm:prSet>
      <dgm:spPr/>
    </dgm:pt>
    <dgm:pt modelId="{A256C100-8D31-46C7-8863-386A54D5E75B}" type="pres">
      <dgm:prSet presAssocID="{2358D776-033A-48B1-9CBC-EFF4420B5882}" presName="accent_5" presStyleCnt="0"/>
      <dgm:spPr/>
    </dgm:pt>
    <dgm:pt modelId="{80AF3002-BA80-45E1-8F20-B329D8BBF0C6}" type="pres">
      <dgm:prSet presAssocID="{2358D776-033A-48B1-9CBC-EFF4420B5882}" presName="accentRepeatNode" presStyleLbl="solidFgAcc1" presStyleIdx="4" presStyleCnt="7"/>
      <dgm:spPr>
        <a:xfrm>
          <a:off x="487941" y="3236157"/>
          <a:ext cx="634691" cy="634691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/>
          </a:solidFill>
          <a:prstDash val="solid"/>
        </a:ln>
        <a:effectLst/>
      </dgm:spPr>
    </dgm:pt>
    <dgm:pt modelId="{7EEE2293-8437-4129-8C3F-E671E5118239}" type="pres">
      <dgm:prSet presAssocID="{3B8A7F27-C70A-4B36-9944-4C16B003A14B}" presName="text_6" presStyleLbl="node1" presStyleIdx="5" presStyleCnt="7">
        <dgm:presLayoutVars>
          <dgm:bulletEnabled val="1"/>
        </dgm:presLayoutVars>
      </dgm:prSet>
      <dgm:spPr/>
    </dgm:pt>
    <dgm:pt modelId="{6AA6A8F8-EC26-4D21-87B8-8B94BF19A50C}" type="pres">
      <dgm:prSet presAssocID="{3B8A7F27-C70A-4B36-9944-4C16B003A14B}" presName="accent_6" presStyleCnt="0"/>
      <dgm:spPr/>
    </dgm:pt>
    <dgm:pt modelId="{3A11FED7-A070-4652-A9FD-7F01BDC845AA}" type="pres">
      <dgm:prSet presAssocID="{3B8A7F27-C70A-4B36-9944-4C16B003A14B}" presName="accentRepeatNode" presStyleLbl="solidFgAcc1" presStyleIdx="5" presStyleCnt="7"/>
      <dgm:spPr/>
    </dgm:pt>
    <dgm:pt modelId="{BD71CD60-2BB6-4329-BEFD-2FDE7A125E43}" type="pres">
      <dgm:prSet presAssocID="{C5311B02-5EFA-494C-8B9A-B6DB71A70BE2}" presName="text_7" presStyleLbl="node1" presStyleIdx="6" presStyleCnt="7">
        <dgm:presLayoutVars>
          <dgm:bulletEnabled val="1"/>
        </dgm:presLayoutVars>
      </dgm:prSet>
      <dgm:spPr/>
    </dgm:pt>
    <dgm:pt modelId="{2066BBB7-2671-4C52-92D1-FC51C610D395}" type="pres">
      <dgm:prSet presAssocID="{C5311B02-5EFA-494C-8B9A-B6DB71A70BE2}" presName="accent_7" presStyleCnt="0"/>
      <dgm:spPr/>
    </dgm:pt>
    <dgm:pt modelId="{142DDD9D-640A-459B-8A21-5D810561C180}" type="pres">
      <dgm:prSet presAssocID="{C5311B02-5EFA-494C-8B9A-B6DB71A70BE2}" presName="accentRepeatNode" presStyleLbl="solidFgAcc1" presStyleIdx="6" presStyleCnt="7"/>
      <dgm:spPr/>
    </dgm:pt>
  </dgm:ptLst>
  <dgm:cxnLst>
    <dgm:cxn modelId="{FD90A503-1B8C-4D3B-A5FA-C29ADE4D2CD1}" type="presOf" srcId="{3B8A7F27-C70A-4B36-9944-4C16B003A14B}" destId="{7EEE2293-8437-4129-8C3F-E671E5118239}" srcOrd="0" destOrd="0" presId="urn:microsoft.com/office/officeart/2008/layout/VerticalCurvedList"/>
    <dgm:cxn modelId="{D3920718-356C-445C-9A08-1B4C26B06A1C}" type="presOf" srcId="{C8554C88-910B-4993-BD74-F8A869479833}" destId="{66FCF72C-D369-4CFF-8A96-02B99E5C220D}" srcOrd="0" destOrd="0" presId="urn:microsoft.com/office/officeart/2008/layout/VerticalCurvedList"/>
    <dgm:cxn modelId="{D164D718-B327-4BA6-9915-07DA66870540}" type="presOf" srcId="{C5311B02-5EFA-494C-8B9A-B6DB71A70BE2}" destId="{BD71CD60-2BB6-4329-BEFD-2FDE7A125E43}" srcOrd="0" destOrd="0" presId="urn:microsoft.com/office/officeart/2008/layout/VerticalCurvedList"/>
    <dgm:cxn modelId="{0BC5DA3F-2FA4-465B-8702-607D85FF5435}" srcId="{4BE95C63-DFEE-4905-AB0C-2B392E86562C}" destId="{C518D6E5-0D19-411E-97B5-0435D847D9BD}" srcOrd="1" destOrd="0" parTransId="{D82DFF4F-4F00-4923-8312-3677DE7D7953}" sibTransId="{3B9244A2-E537-472D-BAB6-A3C20FE0B565}"/>
    <dgm:cxn modelId="{0B697C69-B368-4A2E-9C82-0B80AD7D4173}" type="presOf" srcId="{C518D6E5-0D19-411E-97B5-0435D847D9BD}" destId="{599669C5-A333-4FDF-9EFC-2F30ED484739}" srcOrd="0" destOrd="0" presId="urn:microsoft.com/office/officeart/2008/layout/VerticalCurvedList"/>
    <dgm:cxn modelId="{BB0E2A70-D391-42DA-BEBD-618859C994E8}" srcId="{4BE95C63-DFEE-4905-AB0C-2B392E86562C}" destId="{C8554C88-910B-4993-BD74-F8A869479833}" srcOrd="3" destOrd="0" parTransId="{76D5E7D0-DA29-45E8-9C69-593D3025C5C1}" sibTransId="{4BEB2EDB-4183-4107-B207-3E66A865AAE0}"/>
    <dgm:cxn modelId="{C897B772-70B7-4772-9B68-D4B4F8EBDA67}" type="presOf" srcId="{AC8E3C9D-5483-46B0-9BCE-1863623851EB}" destId="{93126C56-B085-419F-B4FD-F2CAFDA2F123}" srcOrd="0" destOrd="0" presId="urn:microsoft.com/office/officeart/2008/layout/VerticalCurvedList"/>
    <dgm:cxn modelId="{1FBD7F53-EF1C-469B-B3DF-7B66F2968F3D}" type="presOf" srcId="{611160E5-3DFC-495D-A357-E1F3EA193679}" destId="{A2BC484B-6EE4-4A1C-BE33-8BCFF346F698}" srcOrd="0" destOrd="0" presId="urn:microsoft.com/office/officeart/2008/layout/VerticalCurvedList"/>
    <dgm:cxn modelId="{C96A7A54-61A2-479F-96B1-51EC19491A24}" type="presOf" srcId="{2358D776-033A-48B1-9CBC-EFF4420B5882}" destId="{D00B0DC8-A801-4419-BF21-14E80995E846}" srcOrd="0" destOrd="0" presId="urn:microsoft.com/office/officeart/2008/layout/VerticalCurvedList"/>
    <dgm:cxn modelId="{E2676187-E3BD-4DD2-8B86-1914E72E1A11}" srcId="{4BE95C63-DFEE-4905-AB0C-2B392E86562C}" destId="{3B8A7F27-C70A-4B36-9944-4C16B003A14B}" srcOrd="5" destOrd="0" parTransId="{DC8F3246-877F-4276-9E38-3EE32B8592B4}" sibTransId="{BFABFD33-8B95-43E7-8535-9A2F96F5483C}"/>
    <dgm:cxn modelId="{4EE9A4A1-67C6-4288-894C-D8143E73CA20}" srcId="{4BE95C63-DFEE-4905-AB0C-2B392E86562C}" destId="{2358D776-033A-48B1-9CBC-EFF4420B5882}" srcOrd="4" destOrd="0" parTransId="{CE38E30B-5C00-4986-B036-D68F54592E69}" sibTransId="{B8B4EE04-3966-4B6E-8B65-B682ED391A0F}"/>
    <dgm:cxn modelId="{BF1A8CAC-E78F-4230-8D9D-FB4F84742344}" srcId="{4BE95C63-DFEE-4905-AB0C-2B392E86562C}" destId="{611160E5-3DFC-495D-A357-E1F3EA193679}" srcOrd="0" destOrd="0" parTransId="{6AC4F581-1CFA-45F1-80D9-684499142C35}" sibTransId="{AC8E3C9D-5483-46B0-9BCE-1863623851EB}"/>
    <dgm:cxn modelId="{B253D3AE-255A-4766-81C4-E12A28BF60C6}" srcId="{4BE95C63-DFEE-4905-AB0C-2B392E86562C}" destId="{C5311B02-5EFA-494C-8B9A-B6DB71A70BE2}" srcOrd="6" destOrd="0" parTransId="{69D84F9A-28C0-4214-A3BD-D6D72FA6626E}" sibTransId="{576BC4E1-3FEC-4C29-A8E9-06E2BDE7A007}"/>
    <dgm:cxn modelId="{51088DB1-47EF-40A7-9434-57FB21CDFE88}" srcId="{4BE95C63-DFEE-4905-AB0C-2B392E86562C}" destId="{67F45EF7-2A75-4551-964F-588ED864307F}" srcOrd="2" destOrd="0" parTransId="{CFEB4341-0EF0-403F-87AF-C701149D00AE}" sibTransId="{59E1654C-2F62-4D8C-A538-A001F0932287}"/>
    <dgm:cxn modelId="{08B2D5BA-3484-452B-ABBB-19FAE3667AC8}" type="presOf" srcId="{4BE95C63-DFEE-4905-AB0C-2B392E86562C}" destId="{0A3CE0CD-D89E-4E06-ABE5-4D91FF036316}" srcOrd="0" destOrd="0" presId="urn:microsoft.com/office/officeart/2008/layout/VerticalCurvedList"/>
    <dgm:cxn modelId="{3F13B5D6-A06F-45EB-8630-28E1C0E3F125}" type="presOf" srcId="{67F45EF7-2A75-4551-964F-588ED864307F}" destId="{A0D7666C-1B48-4909-A1F3-3BD97C5D6D2F}" srcOrd="0" destOrd="0" presId="urn:microsoft.com/office/officeart/2008/layout/VerticalCurvedList"/>
    <dgm:cxn modelId="{1069EA1A-F1F6-4219-B699-10B9CA3701A7}" type="presParOf" srcId="{0A3CE0CD-D89E-4E06-ABE5-4D91FF036316}" destId="{7231EFCA-61C1-47D2-8FF2-1CBC23B87B48}" srcOrd="0" destOrd="0" presId="urn:microsoft.com/office/officeart/2008/layout/VerticalCurvedList"/>
    <dgm:cxn modelId="{8199D1DF-C961-4125-A4FC-BA4BEA53EEC2}" type="presParOf" srcId="{7231EFCA-61C1-47D2-8FF2-1CBC23B87B48}" destId="{149C7693-1773-405E-BE74-BCE2E16A5159}" srcOrd="0" destOrd="0" presId="urn:microsoft.com/office/officeart/2008/layout/VerticalCurvedList"/>
    <dgm:cxn modelId="{369BF957-CFB9-4411-8496-3E7312BE90E7}" type="presParOf" srcId="{149C7693-1773-405E-BE74-BCE2E16A5159}" destId="{00174549-AC0A-4F9D-9F70-6C7630227F2B}" srcOrd="0" destOrd="0" presId="urn:microsoft.com/office/officeart/2008/layout/VerticalCurvedList"/>
    <dgm:cxn modelId="{6321F98B-E401-46AB-B031-3A0653339C6E}" type="presParOf" srcId="{149C7693-1773-405E-BE74-BCE2E16A5159}" destId="{93126C56-B085-419F-B4FD-F2CAFDA2F123}" srcOrd="1" destOrd="0" presId="urn:microsoft.com/office/officeart/2008/layout/VerticalCurvedList"/>
    <dgm:cxn modelId="{A8C768BF-A55A-4CD1-90D6-0272CC8789EE}" type="presParOf" srcId="{149C7693-1773-405E-BE74-BCE2E16A5159}" destId="{EF0E0DC2-28BD-44AA-9C91-C7671F01977B}" srcOrd="2" destOrd="0" presId="urn:microsoft.com/office/officeart/2008/layout/VerticalCurvedList"/>
    <dgm:cxn modelId="{1FEF5709-7C2B-470F-9332-993BC47C0D57}" type="presParOf" srcId="{149C7693-1773-405E-BE74-BCE2E16A5159}" destId="{B053371E-3130-4CBA-8F31-C0BA9BCA8E85}" srcOrd="3" destOrd="0" presId="urn:microsoft.com/office/officeart/2008/layout/VerticalCurvedList"/>
    <dgm:cxn modelId="{78D5EB69-80A8-4D76-AEA7-3930CA67C4EA}" type="presParOf" srcId="{7231EFCA-61C1-47D2-8FF2-1CBC23B87B48}" destId="{A2BC484B-6EE4-4A1C-BE33-8BCFF346F698}" srcOrd="1" destOrd="0" presId="urn:microsoft.com/office/officeart/2008/layout/VerticalCurvedList"/>
    <dgm:cxn modelId="{37A57EA6-A7F4-498B-8FFC-D4F7637D1154}" type="presParOf" srcId="{7231EFCA-61C1-47D2-8FF2-1CBC23B87B48}" destId="{8F6F759E-6080-455F-8844-34EC62F30300}" srcOrd="2" destOrd="0" presId="urn:microsoft.com/office/officeart/2008/layout/VerticalCurvedList"/>
    <dgm:cxn modelId="{F602BB3E-7A43-440A-BB56-248B06A8003F}" type="presParOf" srcId="{8F6F759E-6080-455F-8844-34EC62F30300}" destId="{78E2FCD0-497B-4318-A066-A3F13ADF0359}" srcOrd="0" destOrd="0" presId="urn:microsoft.com/office/officeart/2008/layout/VerticalCurvedList"/>
    <dgm:cxn modelId="{2FB485B8-147E-4267-A9B0-2BFA166D3BD6}" type="presParOf" srcId="{7231EFCA-61C1-47D2-8FF2-1CBC23B87B48}" destId="{599669C5-A333-4FDF-9EFC-2F30ED484739}" srcOrd="3" destOrd="0" presId="urn:microsoft.com/office/officeart/2008/layout/VerticalCurvedList"/>
    <dgm:cxn modelId="{2DA5FCD0-3C8A-4BCC-9964-ABB159117444}" type="presParOf" srcId="{7231EFCA-61C1-47D2-8FF2-1CBC23B87B48}" destId="{94BD5B61-CB7A-4888-A669-413573A19E82}" srcOrd="4" destOrd="0" presId="urn:microsoft.com/office/officeart/2008/layout/VerticalCurvedList"/>
    <dgm:cxn modelId="{343236FA-0FA5-495F-86D2-4299F84C86F9}" type="presParOf" srcId="{94BD5B61-CB7A-4888-A669-413573A19E82}" destId="{E29DACC2-9A0E-42C4-BEE0-43D2F59AB934}" srcOrd="0" destOrd="0" presId="urn:microsoft.com/office/officeart/2008/layout/VerticalCurvedList"/>
    <dgm:cxn modelId="{DA82430C-7D06-4374-B5BD-018A80320F8D}" type="presParOf" srcId="{7231EFCA-61C1-47D2-8FF2-1CBC23B87B48}" destId="{A0D7666C-1B48-4909-A1F3-3BD97C5D6D2F}" srcOrd="5" destOrd="0" presId="urn:microsoft.com/office/officeart/2008/layout/VerticalCurvedList"/>
    <dgm:cxn modelId="{75FD1F78-B59F-4F45-A942-D3A0E0A586E2}" type="presParOf" srcId="{7231EFCA-61C1-47D2-8FF2-1CBC23B87B48}" destId="{9E2EF7E1-76D0-4DE4-87FD-544A5BE04B1B}" srcOrd="6" destOrd="0" presId="urn:microsoft.com/office/officeart/2008/layout/VerticalCurvedList"/>
    <dgm:cxn modelId="{03B5F00B-BF11-421B-BD70-753A3AC3E0BF}" type="presParOf" srcId="{9E2EF7E1-76D0-4DE4-87FD-544A5BE04B1B}" destId="{16447FE7-06C2-491B-ACC8-CE40DA30A4A7}" srcOrd="0" destOrd="0" presId="urn:microsoft.com/office/officeart/2008/layout/VerticalCurvedList"/>
    <dgm:cxn modelId="{5F6091EE-30F9-4B68-B4C4-1B14B3023385}" type="presParOf" srcId="{7231EFCA-61C1-47D2-8FF2-1CBC23B87B48}" destId="{66FCF72C-D369-4CFF-8A96-02B99E5C220D}" srcOrd="7" destOrd="0" presId="urn:microsoft.com/office/officeart/2008/layout/VerticalCurvedList"/>
    <dgm:cxn modelId="{23E1F01A-9600-4E29-BBBC-154E5DD3E249}" type="presParOf" srcId="{7231EFCA-61C1-47D2-8FF2-1CBC23B87B48}" destId="{FD8EFAED-3227-4757-AAF8-47B530E07FB6}" srcOrd="8" destOrd="0" presId="urn:microsoft.com/office/officeart/2008/layout/VerticalCurvedList"/>
    <dgm:cxn modelId="{979CD68E-FF4B-40A8-A962-B08A212458BA}" type="presParOf" srcId="{FD8EFAED-3227-4757-AAF8-47B530E07FB6}" destId="{5D4A48D3-8443-4FC9-83F9-2C94B404CC59}" srcOrd="0" destOrd="0" presId="urn:microsoft.com/office/officeart/2008/layout/VerticalCurvedList"/>
    <dgm:cxn modelId="{B09C51BB-31B7-441D-803D-A0B257457F5F}" type="presParOf" srcId="{7231EFCA-61C1-47D2-8FF2-1CBC23B87B48}" destId="{D00B0DC8-A801-4419-BF21-14E80995E846}" srcOrd="9" destOrd="0" presId="urn:microsoft.com/office/officeart/2008/layout/VerticalCurvedList"/>
    <dgm:cxn modelId="{5016A4C0-5465-4018-A43E-9E5C39894196}" type="presParOf" srcId="{7231EFCA-61C1-47D2-8FF2-1CBC23B87B48}" destId="{A256C100-8D31-46C7-8863-386A54D5E75B}" srcOrd="10" destOrd="0" presId="urn:microsoft.com/office/officeart/2008/layout/VerticalCurvedList"/>
    <dgm:cxn modelId="{649DAD47-5BEE-46BE-A691-674F1FDE2A10}" type="presParOf" srcId="{A256C100-8D31-46C7-8863-386A54D5E75B}" destId="{80AF3002-BA80-45E1-8F20-B329D8BBF0C6}" srcOrd="0" destOrd="0" presId="urn:microsoft.com/office/officeart/2008/layout/VerticalCurvedList"/>
    <dgm:cxn modelId="{B7892681-2DA3-43F2-B49B-5D73230142BD}" type="presParOf" srcId="{7231EFCA-61C1-47D2-8FF2-1CBC23B87B48}" destId="{7EEE2293-8437-4129-8C3F-E671E5118239}" srcOrd="11" destOrd="0" presId="urn:microsoft.com/office/officeart/2008/layout/VerticalCurvedList"/>
    <dgm:cxn modelId="{C6D3B4D2-5C93-4E6A-B7AC-E50A6A1CE3A5}" type="presParOf" srcId="{7231EFCA-61C1-47D2-8FF2-1CBC23B87B48}" destId="{6AA6A8F8-EC26-4D21-87B8-8B94BF19A50C}" srcOrd="12" destOrd="0" presId="urn:microsoft.com/office/officeart/2008/layout/VerticalCurvedList"/>
    <dgm:cxn modelId="{E2DE9019-1EFE-475E-8D32-3B13BD7D4548}" type="presParOf" srcId="{6AA6A8F8-EC26-4D21-87B8-8B94BF19A50C}" destId="{3A11FED7-A070-4652-A9FD-7F01BDC845AA}" srcOrd="0" destOrd="0" presId="urn:microsoft.com/office/officeart/2008/layout/VerticalCurvedList"/>
    <dgm:cxn modelId="{B727ED68-B16C-4D68-8048-040F385DF34C}" type="presParOf" srcId="{7231EFCA-61C1-47D2-8FF2-1CBC23B87B48}" destId="{BD71CD60-2BB6-4329-BEFD-2FDE7A125E43}" srcOrd="13" destOrd="0" presId="urn:microsoft.com/office/officeart/2008/layout/VerticalCurvedList"/>
    <dgm:cxn modelId="{76E57CA3-6718-410E-8919-88BAEEC49D7A}" type="presParOf" srcId="{7231EFCA-61C1-47D2-8FF2-1CBC23B87B48}" destId="{2066BBB7-2671-4C52-92D1-FC51C610D395}" srcOrd="14" destOrd="0" presId="urn:microsoft.com/office/officeart/2008/layout/VerticalCurvedList"/>
    <dgm:cxn modelId="{B87D16C8-AF8C-44F0-ADF5-D5672A09FAD4}" type="presParOf" srcId="{2066BBB7-2671-4C52-92D1-FC51C610D395}" destId="{142DDD9D-640A-459B-8A21-5D810561C18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126C56-B085-419F-B4FD-F2CAFDA2F123}">
      <dsp:nvSpPr>
        <dsp:cNvPr id="0" name=""/>
        <dsp:cNvSpPr/>
      </dsp:nvSpPr>
      <dsp:spPr>
        <a:xfrm>
          <a:off x="-5723789" y="-876628"/>
          <a:ext cx="6818540" cy="6818540"/>
        </a:xfrm>
        <a:prstGeom prst="blockArc">
          <a:avLst>
            <a:gd name="adj1" fmla="val 18900000"/>
            <a:gd name="adj2" fmla="val 2700000"/>
            <a:gd name="adj3" fmla="val 333"/>
          </a:avLst>
        </a:prstGeom>
        <a:noFill/>
        <a:ln w="254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BC484B-6EE4-4A1C-BE33-8BCFF346F698}">
      <dsp:nvSpPr>
        <dsp:cNvPr id="0" name=""/>
        <dsp:cNvSpPr/>
      </dsp:nvSpPr>
      <dsp:spPr>
        <a:xfrm>
          <a:off x="355329" y="230267"/>
          <a:ext cx="7026037" cy="460332"/>
        </a:xfrm>
        <a:prstGeom prst="rect">
          <a:avLst/>
        </a:prstGeom>
        <a:solidFill>
          <a:srgbClr val="626769"/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38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Jak promować ofertę inwestycyjną</a:t>
          </a:r>
          <a:endParaRPr lang="pl-PL" sz="18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55329" y="230267"/>
        <a:ext cx="7026037" cy="460332"/>
      </dsp:txXfrm>
    </dsp:sp>
    <dsp:sp modelId="{78E2FCD0-497B-4318-A066-A3F13ADF0359}">
      <dsp:nvSpPr>
        <dsp:cNvPr id="0" name=""/>
        <dsp:cNvSpPr/>
      </dsp:nvSpPr>
      <dsp:spPr>
        <a:xfrm>
          <a:off x="67621" y="172726"/>
          <a:ext cx="575416" cy="575416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9669C5-A333-4FDF-9EFC-2F30ED484739}">
      <dsp:nvSpPr>
        <dsp:cNvPr id="0" name=""/>
        <dsp:cNvSpPr/>
      </dsp:nvSpPr>
      <dsp:spPr>
        <a:xfrm>
          <a:off x="772202" y="921172"/>
          <a:ext cx="6609165" cy="460332"/>
        </a:xfrm>
        <a:prstGeom prst="rect">
          <a:avLst/>
        </a:prstGeom>
        <a:solidFill>
          <a:srgbClr val="626769"/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38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Badania skuteczności technik promowania oferty inwestycyjnej</a:t>
          </a:r>
          <a:endParaRPr lang="pl-PL" sz="18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772202" y="921172"/>
        <a:ext cx="6609165" cy="460332"/>
      </dsp:txXfrm>
    </dsp:sp>
    <dsp:sp modelId="{E29DACC2-9A0E-42C4-BEE0-43D2F59AB934}">
      <dsp:nvSpPr>
        <dsp:cNvPr id="0" name=""/>
        <dsp:cNvSpPr/>
      </dsp:nvSpPr>
      <dsp:spPr>
        <a:xfrm>
          <a:off x="484494" y="863630"/>
          <a:ext cx="575416" cy="575416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D7666C-1B48-4909-A1F3-3BD97C5D6D2F}">
      <dsp:nvSpPr>
        <dsp:cNvPr id="0" name=""/>
        <dsp:cNvSpPr/>
      </dsp:nvSpPr>
      <dsp:spPr>
        <a:xfrm>
          <a:off x="1000646" y="1611570"/>
          <a:ext cx="6380720" cy="460332"/>
        </a:xfrm>
        <a:prstGeom prst="rect">
          <a:avLst/>
        </a:prstGeom>
        <a:solidFill>
          <a:srgbClr val="84898C"/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38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Najskuteczniejsze techniki marketingowe</a:t>
          </a:r>
          <a:endParaRPr lang="pl-PL" sz="18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000646" y="1611570"/>
        <a:ext cx="6380720" cy="460332"/>
      </dsp:txXfrm>
    </dsp:sp>
    <dsp:sp modelId="{16447FE7-06C2-491B-ACC8-CE40DA30A4A7}">
      <dsp:nvSpPr>
        <dsp:cNvPr id="0" name=""/>
        <dsp:cNvSpPr/>
      </dsp:nvSpPr>
      <dsp:spPr>
        <a:xfrm>
          <a:off x="712938" y="1554028"/>
          <a:ext cx="575416" cy="575416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FCF72C-D369-4CFF-8A96-02B99E5C220D}">
      <dsp:nvSpPr>
        <dsp:cNvPr id="0" name=""/>
        <dsp:cNvSpPr/>
      </dsp:nvSpPr>
      <dsp:spPr>
        <a:xfrm>
          <a:off x="1073586" y="2302475"/>
          <a:ext cx="6307780" cy="460332"/>
        </a:xfrm>
        <a:prstGeom prst="rect">
          <a:avLst/>
        </a:prstGeom>
        <a:solidFill>
          <a:srgbClr val="84898C"/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38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Reguły tworzenia witryny internetowej</a:t>
          </a:r>
          <a:endParaRPr lang="pl-PL" sz="18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073586" y="2302475"/>
        <a:ext cx="6307780" cy="460332"/>
      </dsp:txXfrm>
    </dsp:sp>
    <dsp:sp modelId="{5D4A48D3-8443-4FC9-83F9-2C94B404CC59}">
      <dsp:nvSpPr>
        <dsp:cNvPr id="0" name=""/>
        <dsp:cNvSpPr/>
      </dsp:nvSpPr>
      <dsp:spPr>
        <a:xfrm>
          <a:off x="785878" y="2244933"/>
          <a:ext cx="575416" cy="575416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0B0DC8-A801-4419-BF21-14E80995E846}">
      <dsp:nvSpPr>
        <dsp:cNvPr id="0" name=""/>
        <dsp:cNvSpPr/>
      </dsp:nvSpPr>
      <dsp:spPr>
        <a:xfrm>
          <a:off x="1000646" y="2993379"/>
          <a:ext cx="6380720" cy="460332"/>
        </a:xfrm>
        <a:prstGeom prst="rect">
          <a:avLst/>
        </a:prstGeom>
        <a:solidFill>
          <a:srgbClr val="FFFFFF">
            <a:lumMod val="7500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38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Zawartość merytoryczna serwisu internetowego </a:t>
          </a:r>
          <a:endParaRPr lang="pl-PL" sz="18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000646" y="2993379"/>
        <a:ext cx="6380720" cy="460332"/>
      </dsp:txXfrm>
    </dsp:sp>
    <dsp:sp modelId="{80AF3002-BA80-45E1-8F20-B329D8BBF0C6}">
      <dsp:nvSpPr>
        <dsp:cNvPr id="0" name=""/>
        <dsp:cNvSpPr/>
      </dsp:nvSpPr>
      <dsp:spPr>
        <a:xfrm>
          <a:off x="712938" y="2935838"/>
          <a:ext cx="575416" cy="575416"/>
        </a:xfrm>
        <a:prstGeom prst="ellipse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EE2293-8437-4129-8C3F-E671E5118239}">
      <dsp:nvSpPr>
        <dsp:cNvPr id="0" name=""/>
        <dsp:cNvSpPr/>
      </dsp:nvSpPr>
      <dsp:spPr>
        <a:xfrm>
          <a:off x="772202" y="3683777"/>
          <a:ext cx="6609165" cy="460332"/>
        </a:xfrm>
        <a:prstGeom prst="rect">
          <a:avLst/>
        </a:prstGeom>
        <a:solidFill>
          <a:srgbClr val="FFFFFF">
            <a:lumMod val="7500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38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Zawartość merytoryczna zakładki „Invest in Gmina” i </a:t>
          </a:r>
          <a:r>
            <a:rPr lang="pl-PL" sz="1800" kern="1200" dirty="0" err="1"/>
            <a:t>podzakładek</a:t>
          </a:r>
          <a:endParaRPr lang="pl-PL" sz="18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772202" y="3683777"/>
        <a:ext cx="6609165" cy="460332"/>
      </dsp:txXfrm>
    </dsp:sp>
    <dsp:sp modelId="{3A11FED7-A070-4652-A9FD-7F01BDC845AA}">
      <dsp:nvSpPr>
        <dsp:cNvPr id="0" name=""/>
        <dsp:cNvSpPr/>
      </dsp:nvSpPr>
      <dsp:spPr>
        <a:xfrm>
          <a:off x="484494" y="3626236"/>
          <a:ext cx="575416" cy="5754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192918"/>
              <a:satOff val="-32752"/>
              <a:lumOff val="280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71CD60-2BB6-4329-BEFD-2FDE7A125E43}">
      <dsp:nvSpPr>
        <dsp:cNvPr id="0" name=""/>
        <dsp:cNvSpPr/>
      </dsp:nvSpPr>
      <dsp:spPr>
        <a:xfrm>
          <a:off x="355329" y="4374682"/>
          <a:ext cx="7026037" cy="460332"/>
        </a:xfrm>
        <a:prstGeom prst="rect">
          <a:avLst/>
        </a:prstGeom>
        <a:solidFill>
          <a:srgbClr val="FFFFFF">
            <a:lumMod val="75000"/>
          </a:srgbClr>
        </a:solidFill>
        <a:ln w="254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538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Realizacja i utrzymanie strony internetowej</a:t>
          </a:r>
          <a:endParaRPr lang="pl-PL" sz="18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55329" y="4374682"/>
        <a:ext cx="7026037" cy="460332"/>
      </dsp:txXfrm>
    </dsp:sp>
    <dsp:sp modelId="{142DDD9D-640A-459B-8A21-5D810561C180}">
      <dsp:nvSpPr>
        <dsp:cNvPr id="0" name=""/>
        <dsp:cNvSpPr/>
      </dsp:nvSpPr>
      <dsp:spPr>
        <a:xfrm>
          <a:off x="67621" y="4317140"/>
          <a:ext cx="575416" cy="5754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31502"/>
              <a:satOff val="-39303"/>
              <a:lumOff val="336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4D8FFAB8-1612-44FE-930C-4FFBE03252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870DD5A-B661-4F45-A06C-88D81DA92C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4B056-62EF-4F44-9D23-93DCEA12DDF4}" type="datetimeFigureOut">
              <a:rPr lang="pl-PL" smtClean="0"/>
              <a:t>2017-12-21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66160BF-709A-4A71-B53A-C6C2C8ABAB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DEF2441-0B9D-4A7A-81AA-3677CEC9A4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A522F-37F4-42EF-A857-F30734E625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1871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E9521A-C93E-48B8-875A-DB1431DD6B1E}" type="datetimeFigureOut">
              <a:rPr lang="pl-PL" smtClean="0"/>
              <a:t>2017-12-21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B9C64-E7B3-4183-B08E-45E104F6615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5156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Arrow Connector 6"/>
          <p:cNvCxnSpPr>
            <a:cxnSpLocks/>
          </p:cNvCxnSpPr>
          <p:nvPr userDrawn="1"/>
        </p:nvCxnSpPr>
        <p:spPr>
          <a:xfrm>
            <a:off x="468000" y="3698673"/>
            <a:ext cx="8208000" cy="13791"/>
          </a:xfrm>
          <a:prstGeom prst="straightConnector1">
            <a:avLst/>
          </a:prstGeom>
          <a:ln w="25400">
            <a:gradFill flip="none" rotWithShape="1">
              <a:gsLst>
                <a:gs pos="35000">
                  <a:srgbClr val="D2796D"/>
                </a:gs>
                <a:gs pos="64000">
                  <a:srgbClr val="C34B45"/>
                </a:gs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ymbol zastępczy tekstu 25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2" y="1504950"/>
            <a:ext cx="8208000" cy="1689100"/>
          </a:xfrm>
        </p:spPr>
        <p:txBody>
          <a:bodyPr lIns="0" tIns="0" rIns="0" bIns="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400">
                <a:latin typeface="+mj-lt"/>
              </a:defRPr>
            </a:lvl2pPr>
            <a:lvl3pPr>
              <a:defRPr sz="40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Tytuł prezentacji (Times New Roman, 36 </a:t>
            </a:r>
            <a:r>
              <a:rPr lang="pl-PL" dirty="0" err="1"/>
              <a:t>pt</a:t>
            </a:r>
            <a:r>
              <a:rPr lang="pl-PL" dirty="0"/>
              <a:t>)</a:t>
            </a:r>
            <a:br>
              <a:rPr lang="pl-PL" dirty="0"/>
            </a:b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spc="-20" dirty="0" err="1"/>
              <a:t>Offic</a:t>
            </a:r>
            <a:r>
              <a:rPr lang="pl-PL" spc="-20" dirty="0"/>
              <a:t> </a:t>
            </a:r>
            <a:r>
              <a:rPr lang="pl-PL" spc="-5" dirty="0" err="1"/>
              <a:t>tem</a:t>
            </a:r>
            <a:r>
              <a:rPr lang="pl-PL" spc="-5" dirty="0"/>
              <a:t> </a:t>
            </a:r>
            <a:r>
              <a:rPr lang="pl-PL" spc="-10" dirty="0" err="1"/>
              <a:t>quam</a:t>
            </a:r>
            <a:r>
              <a:rPr lang="pl-PL" spc="-10" dirty="0"/>
              <a:t> </a:t>
            </a:r>
            <a:r>
              <a:rPr lang="pl-PL" spc="-5" dirty="0"/>
              <a:t>lam </a:t>
            </a:r>
            <a:r>
              <a:rPr lang="pl-PL" dirty="0" err="1"/>
              <a:t>il</a:t>
            </a:r>
            <a:r>
              <a:rPr lang="pl-PL" dirty="0"/>
              <a:t> </a:t>
            </a:r>
            <a:r>
              <a:rPr lang="pl-PL" spc="-5" dirty="0" err="1"/>
              <a:t>inihitat</a:t>
            </a:r>
            <a:r>
              <a:rPr lang="pl-PL" spc="-5" dirty="0"/>
              <a:t> </a:t>
            </a:r>
            <a:r>
              <a:rPr lang="pl-PL" spc="-10" dirty="0" err="1"/>
              <a:t>ommo-loris</a:t>
            </a:r>
            <a:r>
              <a:rPr lang="pl-PL" spc="-10" dirty="0"/>
              <a:t> </a:t>
            </a:r>
            <a:r>
              <a:rPr lang="pl-PL" spc="-5" dirty="0" err="1"/>
              <a:t>etur</a:t>
            </a:r>
            <a:r>
              <a:rPr lang="pl-PL" spc="-5" dirty="0"/>
              <a:t> </a:t>
            </a:r>
            <a:r>
              <a:rPr lang="pl-PL" spc="-20" dirty="0"/>
              <a:t>aut  </a:t>
            </a:r>
            <a:r>
              <a:rPr lang="pl-PL" dirty="0" err="1"/>
              <a:t>verum</a:t>
            </a:r>
            <a:endParaRPr lang="pl-PL" dirty="0"/>
          </a:p>
        </p:txBody>
      </p:sp>
      <p:sp>
        <p:nvSpPr>
          <p:cNvPr id="28" name="Symbol zastępczy tekstu 27"/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4249280"/>
            <a:ext cx="5307454" cy="112236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 dirty="0"/>
              <a:t>Podtytuł prezentacji (Calibri, 24 </a:t>
            </a:r>
            <a:r>
              <a:rPr lang="pl-PL" dirty="0" err="1"/>
              <a:t>pt</a:t>
            </a:r>
            <a:r>
              <a:rPr lang="pl-PL" dirty="0"/>
              <a:t>)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 </a:t>
            </a:r>
            <a:r>
              <a:rPr lang="pl-PL" dirty="0" err="1"/>
              <a:t>mauris</a:t>
            </a:r>
            <a:r>
              <a:rPr lang="pl-PL" dirty="0"/>
              <a:t> nunc </a:t>
            </a:r>
            <a:r>
              <a:rPr lang="pl-PL" dirty="0" err="1"/>
              <a:t>purus</a:t>
            </a:r>
            <a:r>
              <a:rPr lang="pl-PL" dirty="0"/>
              <a:t> </a:t>
            </a:r>
            <a:r>
              <a:rPr lang="pl-PL" dirty="0" err="1"/>
              <a:t>vestibulim</a:t>
            </a:r>
            <a:r>
              <a:rPr lang="pl-PL" dirty="0"/>
              <a:t> et </a:t>
            </a:r>
            <a:r>
              <a:rPr lang="pl-PL" dirty="0" err="1"/>
              <a:t>massa</a:t>
            </a:r>
            <a:endParaRPr lang="pl-PL" dirty="0"/>
          </a:p>
        </p:txBody>
      </p:sp>
      <p:sp>
        <p:nvSpPr>
          <p:cNvPr id="29" name="Symbol zastępczy tekstu 27"/>
          <p:cNvSpPr>
            <a:spLocks noGrp="1"/>
          </p:cNvSpPr>
          <p:nvPr>
            <p:ph type="body" sz="quarter" idx="12" hasCustomPrompt="1"/>
          </p:nvPr>
        </p:nvSpPr>
        <p:spPr>
          <a:xfrm>
            <a:off x="468000" y="5567423"/>
            <a:ext cx="5307454" cy="905743"/>
          </a:xfr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r>
              <a:rPr lang="pl-PL" dirty="0"/>
              <a:t>Imię Nazwisko</a:t>
            </a:r>
            <a:br>
              <a:rPr lang="pl-PL" dirty="0"/>
            </a:br>
            <a:r>
              <a:rPr lang="pl-PL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2811016794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owy + logo partne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Arrow Connector 6"/>
          <p:cNvCxnSpPr>
            <a:cxnSpLocks/>
          </p:cNvCxnSpPr>
          <p:nvPr userDrawn="1"/>
        </p:nvCxnSpPr>
        <p:spPr>
          <a:xfrm>
            <a:off x="468000" y="3698673"/>
            <a:ext cx="8208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ymbol zastępczy tekstu 25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2" y="1504950"/>
            <a:ext cx="8208000" cy="1689100"/>
          </a:xfrm>
        </p:spPr>
        <p:txBody>
          <a:bodyPr lIns="0" tIns="0" rIns="0" bIns="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>
                <a:solidFill>
                  <a:schemeClr val="tx1"/>
                </a:solidFill>
                <a:latin typeface="+mj-lt"/>
              </a:defRPr>
            </a:lvl1pPr>
            <a:lvl2pPr>
              <a:defRPr sz="4400">
                <a:latin typeface="+mj-lt"/>
              </a:defRPr>
            </a:lvl2pPr>
            <a:lvl3pPr>
              <a:defRPr sz="40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Tytuł prezentacji (Times New Roman, 36 </a:t>
            </a:r>
            <a:r>
              <a:rPr lang="pl-PL" dirty="0" err="1"/>
              <a:t>pt</a:t>
            </a:r>
            <a:r>
              <a:rPr lang="pl-PL" dirty="0"/>
              <a:t>)</a:t>
            </a:r>
            <a:br>
              <a:rPr lang="pl-PL" dirty="0"/>
            </a:b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spc="-20" dirty="0" err="1"/>
              <a:t>Offic</a:t>
            </a:r>
            <a:r>
              <a:rPr lang="pl-PL" spc="-20" dirty="0"/>
              <a:t> </a:t>
            </a:r>
            <a:r>
              <a:rPr lang="pl-PL" spc="-5" dirty="0" err="1"/>
              <a:t>tem</a:t>
            </a:r>
            <a:r>
              <a:rPr lang="pl-PL" spc="-5" dirty="0"/>
              <a:t> </a:t>
            </a:r>
            <a:r>
              <a:rPr lang="pl-PL" spc="-10" dirty="0" err="1"/>
              <a:t>quam</a:t>
            </a:r>
            <a:r>
              <a:rPr lang="pl-PL" spc="-10" dirty="0"/>
              <a:t> </a:t>
            </a:r>
            <a:r>
              <a:rPr lang="pl-PL" spc="-5" dirty="0"/>
              <a:t>lam </a:t>
            </a:r>
            <a:r>
              <a:rPr lang="pl-PL" dirty="0" err="1"/>
              <a:t>il</a:t>
            </a:r>
            <a:r>
              <a:rPr lang="pl-PL" dirty="0"/>
              <a:t> </a:t>
            </a:r>
            <a:r>
              <a:rPr lang="pl-PL" spc="-5" dirty="0" err="1"/>
              <a:t>inihitat</a:t>
            </a:r>
            <a:r>
              <a:rPr lang="pl-PL" spc="-5" dirty="0"/>
              <a:t> </a:t>
            </a:r>
            <a:r>
              <a:rPr lang="pl-PL" spc="-10" dirty="0" err="1"/>
              <a:t>ommo-loris</a:t>
            </a:r>
            <a:r>
              <a:rPr lang="pl-PL" spc="-10" dirty="0"/>
              <a:t> </a:t>
            </a:r>
            <a:r>
              <a:rPr lang="pl-PL" spc="-5" dirty="0" err="1"/>
              <a:t>etur</a:t>
            </a:r>
            <a:r>
              <a:rPr lang="pl-PL" spc="-5" dirty="0"/>
              <a:t> </a:t>
            </a:r>
            <a:r>
              <a:rPr lang="pl-PL" spc="-20" dirty="0"/>
              <a:t>aut  </a:t>
            </a:r>
            <a:r>
              <a:rPr lang="pl-PL" dirty="0" err="1"/>
              <a:t>verum</a:t>
            </a:r>
            <a:endParaRPr lang="pl-PL" dirty="0"/>
          </a:p>
        </p:txBody>
      </p:sp>
      <p:sp>
        <p:nvSpPr>
          <p:cNvPr id="28" name="Symbol zastępczy tekstu 27"/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4249280"/>
            <a:ext cx="5307454" cy="112236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 dirty="0"/>
              <a:t>Podtytuł prezentacji (Calibri, 24 </a:t>
            </a:r>
            <a:r>
              <a:rPr lang="pl-PL" dirty="0" err="1"/>
              <a:t>pt</a:t>
            </a:r>
            <a:r>
              <a:rPr lang="pl-PL" dirty="0"/>
              <a:t>)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 </a:t>
            </a:r>
            <a:r>
              <a:rPr lang="pl-PL" dirty="0" err="1"/>
              <a:t>mauris</a:t>
            </a:r>
            <a:r>
              <a:rPr lang="pl-PL" dirty="0"/>
              <a:t> nunc </a:t>
            </a:r>
            <a:r>
              <a:rPr lang="pl-PL" dirty="0" err="1"/>
              <a:t>purus</a:t>
            </a:r>
            <a:r>
              <a:rPr lang="pl-PL" dirty="0"/>
              <a:t> </a:t>
            </a:r>
            <a:r>
              <a:rPr lang="pl-PL" dirty="0" err="1"/>
              <a:t>vestibulim</a:t>
            </a:r>
            <a:r>
              <a:rPr lang="pl-PL" dirty="0"/>
              <a:t> et </a:t>
            </a:r>
            <a:r>
              <a:rPr lang="pl-PL" dirty="0" err="1"/>
              <a:t>massa</a:t>
            </a:r>
            <a:endParaRPr lang="pl-PL" dirty="0"/>
          </a:p>
        </p:txBody>
      </p:sp>
      <p:sp>
        <p:nvSpPr>
          <p:cNvPr id="29" name="Symbol zastępczy tekstu 27"/>
          <p:cNvSpPr>
            <a:spLocks noGrp="1"/>
          </p:cNvSpPr>
          <p:nvPr>
            <p:ph type="body" sz="quarter" idx="12" hasCustomPrompt="1"/>
          </p:nvPr>
        </p:nvSpPr>
        <p:spPr>
          <a:xfrm>
            <a:off x="468000" y="5567423"/>
            <a:ext cx="5307454" cy="905743"/>
          </a:xfr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r>
              <a:rPr lang="pl-PL" dirty="0"/>
              <a:t>Imię Nazwisko</a:t>
            </a:r>
            <a:br>
              <a:rPr lang="pl-PL" dirty="0"/>
            </a:br>
            <a:r>
              <a:rPr lang="pl-PL" dirty="0"/>
              <a:t>Data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sz="quarter" idx="13" hasCustomPrompt="1"/>
          </p:nvPr>
        </p:nvSpPr>
        <p:spPr>
          <a:xfrm>
            <a:off x="6563038" y="468000"/>
            <a:ext cx="2112962" cy="753038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pl-PL" dirty="0"/>
              <a:t>Logo partnera</a:t>
            </a:r>
          </a:p>
        </p:txBody>
      </p:sp>
    </p:spTree>
    <p:extLst>
      <p:ext uri="{BB962C8B-B14F-4D97-AF65-F5344CB8AC3E}">
        <p14:creationId xmlns:p14="http://schemas.microsoft.com/office/powerpoint/2010/main" val="3406034838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owy specjalny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ekstu 25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2" y="1504950"/>
            <a:ext cx="8208000" cy="1689100"/>
          </a:xfrm>
        </p:spPr>
        <p:txBody>
          <a:bodyPr lIns="0" tIns="0" rIns="0" bIns="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400">
                <a:latin typeface="+mj-lt"/>
              </a:defRPr>
            </a:lvl2pPr>
            <a:lvl3pPr>
              <a:defRPr sz="40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Tytuł prezentacji (Times New Roman, 36 </a:t>
            </a:r>
            <a:r>
              <a:rPr lang="pl-PL" dirty="0" err="1"/>
              <a:t>pt</a:t>
            </a:r>
            <a:r>
              <a:rPr lang="pl-PL" dirty="0"/>
              <a:t>)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spc="-20" dirty="0" err="1"/>
              <a:t>Offic</a:t>
            </a:r>
            <a:r>
              <a:rPr lang="pl-PL" spc="-20" dirty="0"/>
              <a:t> </a:t>
            </a:r>
            <a:r>
              <a:rPr lang="pl-PL" spc="-5" dirty="0" err="1"/>
              <a:t>tem</a:t>
            </a:r>
            <a:r>
              <a:rPr lang="pl-PL" spc="-5" dirty="0"/>
              <a:t> </a:t>
            </a:r>
            <a:r>
              <a:rPr lang="pl-PL" spc="-10" dirty="0" err="1"/>
              <a:t>quam</a:t>
            </a:r>
            <a:r>
              <a:rPr lang="pl-PL" spc="-10" dirty="0"/>
              <a:t> </a:t>
            </a:r>
            <a:r>
              <a:rPr lang="pl-PL" spc="-5" dirty="0"/>
              <a:t>lam </a:t>
            </a:r>
            <a:r>
              <a:rPr lang="pl-PL" dirty="0" err="1"/>
              <a:t>il</a:t>
            </a:r>
            <a:r>
              <a:rPr lang="pl-PL" dirty="0"/>
              <a:t> </a:t>
            </a:r>
            <a:r>
              <a:rPr lang="pl-PL" spc="-5" dirty="0" err="1"/>
              <a:t>inihitat</a:t>
            </a:r>
            <a:r>
              <a:rPr lang="pl-PL" spc="-5" dirty="0"/>
              <a:t> </a:t>
            </a:r>
            <a:r>
              <a:rPr lang="pl-PL" spc="-10" dirty="0" err="1"/>
              <a:t>ommo-loris</a:t>
            </a:r>
            <a:r>
              <a:rPr lang="pl-PL" spc="-10" dirty="0"/>
              <a:t> </a:t>
            </a:r>
            <a:r>
              <a:rPr lang="pl-PL" spc="-5" dirty="0" err="1"/>
              <a:t>etu</a:t>
            </a:r>
            <a:r>
              <a:rPr lang="pl-PL" spc="-5" dirty="0"/>
              <a:t> </a:t>
            </a:r>
            <a:r>
              <a:rPr lang="pl-PL" spc="-20" dirty="0"/>
              <a:t>aut  </a:t>
            </a:r>
            <a:r>
              <a:rPr lang="pl-PL" dirty="0" err="1"/>
              <a:t>verum</a:t>
            </a:r>
            <a:endParaRPr lang="pl-PL" dirty="0"/>
          </a:p>
        </p:txBody>
      </p:sp>
      <p:sp>
        <p:nvSpPr>
          <p:cNvPr id="28" name="Symbol zastępczy tekstu 27"/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4249280"/>
            <a:ext cx="5307454" cy="112236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 dirty="0"/>
              <a:t>Podtytuł prezentacji (Calibri, 24 </a:t>
            </a:r>
            <a:r>
              <a:rPr lang="pl-PL" dirty="0" err="1"/>
              <a:t>pt</a:t>
            </a:r>
            <a:r>
              <a:rPr lang="pl-PL" dirty="0"/>
              <a:t>)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 </a:t>
            </a:r>
            <a:r>
              <a:rPr lang="pl-PL" dirty="0" err="1"/>
              <a:t>mauris</a:t>
            </a:r>
            <a:r>
              <a:rPr lang="pl-PL" dirty="0"/>
              <a:t> nunc </a:t>
            </a:r>
            <a:r>
              <a:rPr lang="pl-PL" dirty="0" err="1"/>
              <a:t>purus</a:t>
            </a:r>
            <a:r>
              <a:rPr lang="pl-PL" dirty="0"/>
              <a:t> </a:t>
            </a:r>
            <a:r>
              <a:rPr lang="pl-PL" dirty="0" err="1"/>
              <a:t>vestibulim</a:t>
            </a:r>
            <a:r>
              <a:rPr lang="pl-PL" dirty="0"/>
              <a:t> et </a:t>
            </a:r>
            <a:r>
              <a:rPr lang="pl-PL" dirty="0" err="1"/>
              <a:t>massa</a:t>
            </a:r>
            <a:endParaRPr lang="pl-PL" dirty="0"/>
          </a:p>
        </p:txBody>
      </p:sp>
      <p:sp>
        <p:nvSpPr>
          <p:cNvPr id="29" name="Symbol zastępczy tekstu 27"/>
          <p:cNvSpPr>
            <a:spLocks noGrp="1"/>
          </p:cNvSpPr>
          <p:nvPr>
            <p:ph type="body" sz="quarter" idx="12" hasCustomPrompt="1"/>
          </p:nvPr>
        </p:nvSpPr>
        <p:spPr>
          <a:xfrm>
            <a:off x="468000" y="5567423"/>
            <a:ext cx="5307454" cy="905743"/>
          </a:xfr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r>
              <a:rPr lang="pl-PL" dirty="0"/>
              <a:t>Imię Nazwisko</a:t>
            </a:r>
            <a:br>
              <a:rPr lang="pl-PL" dirty="0"/>
            </a:br>
            <a:r>
              <a:rPr lang="pl-PL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100078250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owy specjalny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ekstu 25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2" y="1504950"/>
            <a:ext cx="8208000" cy="1689100"/>
          </a:xfrm>
        </p:spPr>
        <p:txBody>
          <a:bodyPr lIns="0" tIns="0" rIns="0" bIns="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>
                <a:solidFill>
                  <a:schemeClr val="bg1"/>
                </a:solidFill>
                <a:latin typeface="+mj-lt"/>
              </a:defRPr>
            </a:lvl1pPr>
            <a:lvl2pPr>
              <a:defRPr sz="4400">
                <a:latin typeface="+mj-lt"/>
              </a:defRPr>
            </a:lvl2pPr>
            <a:lvl3pPr>
              <a:defRPr sz="40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Tytuł prezentacji (Times New Roman, 36 </a:t>
            </a:r>
            <a:r>
              <a:rPr lang="pl-PL" dirty="0" err="1"/>
              <a:t>pt</a:t>
            </a:r>
            <a:r>
              <a:rPr lang="pl-PL" dirty="0"/>
              <a:t>)</a:t>
            </a:r>
            <a:br>
              <a:rPr lang="pl-PL" dirty="0"/>
            </a:b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spc="-20" dirty="0" err="1"/>
              <a:t>Offic</a:t>
            </a:r>
            <a:r>
              <a:rPr lang="pl-PL" spc="-20" dirty="0"/>
              <a:t> </a:t>
            </a:r>
            <a:r>
              <a:rPr lang="pl-PL" spc="-5" dirty="0" err="1"/>
              <a:t>tem</a:t>
            </a:r>
            <a:r>
              <a:rPr lang="pl-PL" spc="-5" dirty="0"/>
              <a:t> </a:t>
            </a:r>
            <a:r>
              <a:rPr lang="pl-PL" spc="-10" dirty="0" err="1"/>
              <a:t>quam</a:t>
            </a:r>
            <a:r>
              <a:rPr lang="pl-PL" spc="-10" dirty="0"/>
              <a:t> </a:t>
            </a:r>
            <a:r>
              <a:rPr lang="pl-PL" spc="-5" dirty="0"/>
              <a:t>lam </a:t>
            </a:r>
            <a:r>
              <a:rPr lang="pl-PL" dirty="0" err="1"/>
              <a:t>il</a:t>
            </a:r>
            <a:r>
              <a:rPr lang="pl-PL" dirty="0"/>
              <a:t> </a:t>
            </a:r>
            <a:r>
              <a:rPr lang="pl-PL" spc="-5" dirty="0" err="1"/>
              <a:t>inihitat</a:t>
            </a:r>
            <a:r>
              <a:rPr lang="pl-PL" spc="-5" dirty="0"/>
              <a:t> </a:t>
            </a:r>
            <a:r>
              <a:rPr lang="pl-PL" spc="-10" dirty="0" err="1"/>
              <a:t>ommo-loris</a:t>
            </a:r>
            <a:r>
              <a:rPr lang="pl-PL" spc="-10" dirty="0"/>
              <a:t> </a:t>
            </a:r>
            <a:r>
              <a:rPr lang="pl-PL" spc="-5" dirty="0" err="1"/>
              <a:t>etur</a:t>
            </a:r>
            <a:r>
              <a:rPr lang="pl-PL" spc="-5" dirty="0"/>
              <a:t> </a:t>
            </a:r>
            <a:r>
              <a:rPr lang="pl-PL" spc="-20" dirty="0"/>
              <a:t>aut  </a:t>
            </a:r>
            <a:r>
              <a:rPr lang="pl-PL" dirty="0" err="1"/>
              <a:t>verum</a:t>
            </a:r>
            <a:endParaRPr lang="pl-PL" dirty="0"/>
          </a:p>
        </p:txBody>
      </p:sp>
      <p:sp>
        <p:nvSpPr>
          <p:cNvPr id="28" name="Symbol zastępczy tekstu 27"/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4249280"/>
            <a:ext cx="5307454" cy="112236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 dirty="0"/>
              <a:t>Podtytuł prezentacji (Calibri, 24 </a:t>
            </a:r>
            <a:r>
              <a:rPr lang="pl-PL" dirty="0" err="1"/>
              <a:t>pt</a:t>
            </a:r>
            <a:r>
              <a:rPr lang="pl-PL" dirty="0"/>
              <a:t>)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 </a:t>
            </a:r>
            <a:r>
              <a:rPr lang="pl-PL" dirty="0" err="1"/>
              <a:t>mauris</a:t>
            </a:r>
            <a:r>
              <a:rPr lang="pl-PL" dirty="0"/>
              <a:t> nunc </a:t>
            </a:r>
            <a:r>
              <a:rPr lang="pl-PL" dirty="0" err="1"/>
              <a:t>purus</a:t>
            </a:r>
            <a:r>
              <a:rPr lang="pl-PL" dirty="0"/>
              <a:t> </a:t>
            </a:r>
            <a:r>
              <a:rPr lang="pl-PL" dirty="0" err="1"/>
              <a:t>vestibulim</a:t>
            </a:r>
            <a:r>
              <a:rPr lang="pl-PL" dirty="0"/>
              <a:t> et </a:t>
            </a:r>
            <a:r>
              <a:rPr lang="pl-PL" dirty="0" err="1"/>
              <a:t>massa</a:t>
            </a:r>
            <a:endParaRPr lang="pl-PL" dirty="0"/>
          </a:p>
        </p:txBody>
      </p:sp>
      <p:sp>
        <p:nvSpPr>
          <p:cNvPr id="29" name="Symbol zastępczy tekstu 27"/>
          <p:cNvSpPr>
            <a:spLocks noGrp="1"/>
          </p:cNvSpPr>
          <p:nvPr>
            <p:ph type="body" sz="quarter" idx="12" hasCustomPrompt="1"/>
          </p:nvPr>
        </p:nvSpPr>
        <p:spPr>
          <a:xfrm>
            <a:off x="468000" y="5567423"/>
            <a:ext cx="5307454" cy="905743"/>
          </a:xfr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r>
              <a:rPr lang="pl-PL" dirty="0"/>
              <a:t>Imię Nazwisko</a:t>
            </a:r>
            <a:br>
              <a:rPr lang="pl-PL" dirty="0"/>
            </a:br>
            <a:r>
              <a:rPr lang="pl-PL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1737870364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1 kolum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zawartości 10"/>
          <p:cNvSpPr>
            <a:spLocks noGrp="1"/>
          </p:cNvSpPr>
          <p:nvPr>
            <p:ph sz="quarter" idx="13" hasCustomPrompt="1"/>
          </p:nvPr>
        </p:nvSpPr>
        <p:spPr>
          <a:xfrm>
            <a:off x="323850" y="1458999"/>
            <a:ext cx="8496000" cy="37465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Podtytuł/Nagłówek</a:t>
            </a:r>
          </a:p>
        </p:txBody>
      </p:sp>
      <p:cxnSp>
        <p:nvCxnSpPr>
          <p:cNvPr id="9" name="Straight Arrow Connector 6"/>
          <p:cNvCxnSpPr>
            <a:cxnSpLocks/>
          </p:cNvCxnSpPr>
          <p:nvPr userDrawn="1"/>
        </p:nvCxnSpPr>
        <p:spPr>
          <a:xfrm>
            <a:off x="324000" y="1152000"/>
            <a:ext cx="6840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  <p:sp>
        <p:nvSpPr>
          <p:cNvPr id="14" name="Symbol zastępczy tekstu 13"/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1855372"/>
            <a:ext cx="8496000" cy="3997325"/>
          </a:xfrm>
        </p:spPr>
        <p:txBody>
          <a:bodyPr lIns="0" tIns="0" rIns="0" bIns="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8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800"/>
            </a:lvl2pPr>
            <a:lvl3pPr marL="504000">
              <a:defRPr sz="1600"/>
            </a:lvl3pPr>
            <a:lvl4pPr marL="792000" indent="-228600">
              <a:buFont typeface="Times New Roman" panose="02020603050405020304" pitchFamily="18" charset="0"/>
              <a:buChar char="̵"/>
              <a:defRPr sz="1400"/>
            </a:lvl4pPr>
          </a:lstStyle>
          <a:p>
            <a:pPr lvl="0"/>
            <a:r>
              <a:rPr lang="pl-PL" dirty="0"/>
              <a:t>Kliknij, aby dodać tekst slajdu (Calibri 18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2"/>
            <a:r>
              <a:rPr lang="pl-PL" dirty="0"/>
              <a:t>Drugi poziom</a:t>
            </a:r>
          </a:p>
          <a:p>
            <a:pPr lvl="3"/>
            <a:r>
              <a:rPr lang="pl-PL" dirty="0"/>
              <a:t>Trzeci poziom</a:t>
            </a:r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04000" y="6213600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4974425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kolumn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zawartości 10"/>
          <p:cNvSpPr>
            <a:spLocks noGrp="1"/>
          </p:cNvSpPr>
          <p:nvPr>
            <p:ph sz="quarter" idx="13" hasCustomPrompt="1"/>
          </p:nvPr>
        </p:nvSpPr>
        <p:spPr>
          <a:xfrm>
            <a:off x="323850" y="1458999"/>
            <a:ext cx="8496000" cy="37465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Podtytuł/Nagłówek</a:t>
            </a:r>
          </a:p>
        </p:txBody>
      </p:sp>
      <p:sp>
        <p:nvSpPr>
          <p:cNvPr id="14" name="Symbol zastępczy tekstu 13"/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1855372"/>
            <a:ext cx="8496000" cy="3997325"/>
          </a:xfrm>
        </p:spPr>
        <p:txBody>
          <a:bodyPr lIns="0" tIns="0" rIns="0" bIns="0" numCol="2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8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800"/>
            </a:lvl2pPr>
            <a:lvl3pPr marL="504000">
              <a:defRPr sz="1600"/>
            </a:lvl3pPr>
            <a:lvl4pPr marL="792000" indent="-228600">
              <a:buFont typeface="Times New Roman" panose="02020603050405020304" pitchFamily="18" charset="0"/>
              <a:buChar char="̵"/>
              <a:defRPr sz="1400"/>
            </a:lvl4pPr>
          </a:lstStyle>
          <a:p>
            <a:pPr lvl="0"/>
            <a:r>
              <a:rPr lang="pl-PL" dirty="0"/>
              <a:t>Kliknij, aby dodać tekst slajdu (Calibri 18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2"/>
            <a:r>
              <a:rPr lang="pl-PL" dirty="0"/>
              <a:t>Drugi poziom</a:t>
            </a:r>
          </a:p>
          <a:p>
            <a:pPr lvl="3"/>
            <a:r>
              <a:rPr lang="pl-PL" dirty="0"/>
              <a:t>Trzeci poziom</a:t>
            </a:r>
          </a:p>
          <a:p>
            <a:pPr lvl="3"/>
            <a:endParaRPr lang="pl-PL" dirty="0"/>
          </a:p>
          <a:p>
            <a:pPr lvl="3"/>
            <a:endParaRPr lang="pl-PL" dirty="0"/>
          </a:p>
          <a:p>
            <a:pPr lvl="3"/>
            <a:endParaRPr lang="pl-PL" dirty="0"/>
          </a:p>
          <a:p>
            <a:pPr lvl="0"/>
            <a:endParaRPr lang="pl-PL" dirty="0"/>
          </a:p>
          <a:p>
            <a:pPr lvl="0"/>
            <a:endParaRPr lang="pl-PL" dirty="0"/>
          </a:p>
          <a:p>
            <a:pPr lvl="0"/>
            <a:endParaRPr lang="pl-PL" dirty="0"/>
          </a:p>
          <a:p>
            <a:pPr lvl="0"/>
            <a:endParaRPr lang="pl-PL" dirty="0"/>
          </a:p>
          <a:p>
            <a:pPr lvl="0"/>
            <a:endParaRPr lang="pl-PL" dirty="0"/>
          </a:p>
          <a:p>
            <a:pPr lvl="0"/>
            <a:endParaRPr lang="pl-PL" dirty="0"/>
          </a:p>
          <a:p>
            <a:pPr lvl="0"/>
            <a:endParaRPr lang="pl-PL" dirty="0"/>
          </a:p>
          <a:p>
            <a:pPr lvl="0"/>
            <a:r>
              <a:rPr lang="pl-PL" dirty="0"/>
              <a:t>Kliknij, aby dodać tekst slajdu (Calibri 18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2"/>
            <a:r>
              <a:rPr lang="pl-PL" dirty="0"/>
              <a:t>Drugi poziom</a:t>
            </a:r>
          </a:p>
          <a:p>
            <a:pPr lvl="3"/>
            <a:r>
              <a:rPr lang="pl-PL" dirty="0"/>
              <a:t>Trzeci poziom</a:t>
            </a:r>
          </a:p>
          <a:p>
            <a:pPr lvl="0"/>
            <a:endParaRPr lang="pl-PL" dirty="0"/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04000" y="6213600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7" name="Straight Arrow Connector 6"/>
          <p:cNvCxnSpPr>
            <a:cxnSpLocks/>
          </p:cNvCxnSpPr>
          <p:nvPr userDrawn="1"/>
        </p:nvCxnSpPr>
        <p:spPr>
          <a:xfrm>
            <a:off x="324000" y="1152000"/>
            <a:ext cx="6840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13038392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djęcie +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04000" y="6213600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" name="Symbol zastępczy tekstu 4"/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5641926"/>
            <a:ext cx="4104000" cy="3048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pl-PL" dirty="0"/>
              <a:t>Kliknij, aby dodać źródło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1" hasCustomPrompt="1"/>
          </p:nvPr>
        </p:nvSpPr>
        <p:spPr>
          <a:xfrm>
            <a:off x="4708207" y="1474660"/>
            <a:ext cx="4104000" cy="4484077"/>
          </a:xfrm>
        </p:spPr>
        <p:txBody>
          <a:bodyPr lIns="0" tIns="0" rIns="0" bIns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5113" indent="-228600"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defRPr sz="1800"/>
            </a:lvl2pPr>
            <a:lvl3pPr marL="539750" indent="-228600">
              <a:buFont typeface="Arial" panose="020B0604020202020204" pitchFamily="34" charset="0"/>
              <a:buChar char="•"/>
              <a:defRPr sz="1600"/>
            </a:lvl3pPr>
            <a:lvl4pPr marL="804863" indent="-228600">
              <a:buFont typeface="Times New Roman" panose="02020603050405020304" pitchFamily="18" charset="0"/>
              <a:buChar char="̵"/>
              <a:tabLst>
                <a:tab pos="895350" algn="l"/>
              </a:tabLst>
              <a:defRPr sz="1400"/>
            </a:lvl4pPr>
            <a:lvl5pPr marL="1828800" indent="0">
              <a:buNone/>
              <a:defRPr sz="2100"/>
            </a:lvl5pPr>
          </a:lstStyle>
          <a:p>
            <a:pPr lvl="0"/>
            <a:r>
              <a:rPr lang="pl-PL" dirty="0"/>
              <a:t>Kliknij, aby dodać tekst slajdu (Calibri 18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2"/>
            <a:r>
              <a:rPr lang="pl-PL" dirty="0"/>
              <a:t>Drugi poziom</a:t>
            </a:r>
          </a:p>
          <a:p>
            <a:pPr lvl="3"/>
            <a:r>
              <a:rPr lang="pl-PL" dirty="0"/>
              <a:t>Trzeci poziom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sz="quarter" idx="16"/>
          </p:nvPr>
        </p:nvSpPr>
        <p:spPr>
          <a:xfrm>
            <a:off x="324000" y="1474788"/>
            <a:ext cx="4104000" cy="4122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pl-PL" dirty="0"/>
          </a:p>
        </p:txBody>
      </p:sp>
      <p:cxnSp>
        <p:nvCxnSpPr>
          <p:cNvPr id="11" name="Straight Arrow Connector 6"/>
          <p:cNvCxnSpPr>
            <a:cxnSpLocks/>
          </p:cNvCxnSpPr>
          <p:nvPr userDrawn="1"/>
        </p:nvCxnSpPr>
        <p:spPr>
          <a:xfrm>
            <a:off x="324000" y="1152000"/>
            <a:ext cx="6840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91933614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djęcia +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04000" y="6213600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" name="Symbol zastępczy tekstu 4"/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5641926"/>
            <a:ext cx="4104000" cy="3048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pl-PL" dirty="0"/>
              <a:t>Kliknij, aby dodać źródło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1" hasCustomPrompt="1"/>
          </p:nvPr>
        </p:nvSpPr>
        <p:spPr>
          <a:xfrm>
            <a:off x="4698047" y="3763786"/>
            <a:ext cx="4140000" cy="2196000"/>
          </a:xfrm>
        </p:spPr>
        <p:txBody>
          <a:bodyPr lIns="0" tIns="0" rIns="0" bIns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357188" indent="-255588"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defRPr sz="1800"/>
            </a:lvl2pPr>
            <a:lvl3pPr marL="630238" indent="-228600">
              <a:buFont typeface="Arial" panose="020B0604020202020204" pitchFamily="34" charset="0"/>
              <a:buChar char="•"/>
              <a:defRPr sz="1600"/>
            </a:lvl3pPr>
            <a:lvl4pPr marL="895350" indent="-228600">
              <a:buFont typeface="Times New Roman" panose="02020603050405020304" pitchFamily="18" charset="0"/>
              <a:buChar char="̵"/>
              <a:defRPr sz="1400"/>
            </a:lvl4pPr>
            <a:lvl5pPr marL="1828800" indent="0">
              <a:buNone/>
              <a:defRPr sz="2100"/>
            </a:lvl5pPr>
          </a:lstStyle>
          <a:p>
            <a:pPr lvl="0"/>
            <a:r>
              <a:rPr lang="pl-PL" dirty="0"/>
              <a:t>Kliknij, aby dodać tekst slajdu (Calibri 18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2"/>
            <a:r>
              <a:rPr lang="pl-PL" dirty="0"/>
              <a:t>Drugi poziom</a:t>
            </a:r>
          </a:p>
          <a:p>
            <a:pPr lvl="3"/>
            <a:r>
              <a:rPr lang="pl-PL" dirty="0"/>
              <a:t>Trzeci poziom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sz="quarter" idx="16"/>
          </p:nvPr>
        </p:nvSpPr>
        <p:spPr>
          <a:xfrm>
            <a:off x="324000" y="1474788"/>
            <a:ext cx="4104000" cy="4122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pl-PL" dirty="0"/>
          </a:p>
        </p:txBody>
      </p:sp>
      <p:sp>
        <p:nvSpPr>
          <p:cNvPr id="4" name="Symbol zastępczy obrazu 3"/>
          <p:cNvSpPr>
            <a:spLocks noGrp="1"/>
          </p:cNvSpPr>
          <p:nvPr>
            <p:ph type="pic" sz="quarter" idx="17"/>
          </p:nvPr>
        </p:nvSpPr>
        <p:spPr>
          <a:xfrm>
            <a:off x="4697413" y="1474788"/>
            <a:ext cx="1908000" cy="1980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pl-PL" dirty="0"/>
          </a:p>
        </p:txBody>
      </p:sp>
      <p:sp>
        <p:nvSpPr>
          <p:cNvPr id="11" name="Symbol zastępczy obrazu 3"/>
          <p:cNvSpPr>
            <a:spLocks noGrp="1"/>
          </p:cNvSpPr>
          <p:nvPr>
            <p:ph type="pic" sz="quarter" idx="18"/>
          </p:nvPr>
        </p:nvSpPr>
        <p:spPr>
          <a:xfrm>
            <a:off x="6904207" y="1474788"/>
            <a:ext cx="1908000" cy="1980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pl-PL" dirty="0"/>
          </a:p>
        </p:txBody>
      </p:sp>
      <p:cxnSp>
        <p:nvCxnSpPr>
          <p:cNvPr id="13" name="Straight Arrow Connector 6"/>
          <p:cNvCxnSpPr>
            <a:cxnSpLocks/>
          </p:cNvCxnSpPr>
          <p:nvPr userDrawn="1"/>
        </p:nvCxnSpPr>
        <p:spPr>
          <a:xfrm>
            <a:off x="324000" y="1152000"/>
            <a:ext cx="6840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3177698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djęcia + teks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13"/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4048558"/>
            <a:ext cx="8496000" cy="1804140"/>
          </a:xfrm>
        </p:spPr>
        <p:txBody>
          <a:bodyPr lIns="0" tIns="0" rIns="0" bIns="0">
            <a:normAutofit/>
          </a:bodyPr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8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800"/>
            </a:lvl2pPr>
            <a:lvl3pPr marL="504000">
              <a:defRPr sz="1600"/>
            </a:lvl3pPr>
            <a:lvl4pPr marL="792000" indent="-228600">
              <a:buFont typeface="Times New Roman" panose="02020603050405020304" pitchFamily="18" charset="0"/>
              <a:buChar char="̵"/>
              <a:defRPr sz="1400"/>
            </a:lvl4pPr>
          </a:lstStyle>
          <a:p>
            <a:pPr lvl="0"/>
            <a:r>
              <a:rPr lang="pl-PL" dirty="0"/>
              <a:t>Kliknij, aby dodać tekst slajdu (Calibri 18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2"/>
            <a:r>
              <a:rPr lang="pl-PL" dirty="0"/>
              <a:t>Drugi poziom</a:t>
            </a:r>
          </a:p>
          <a:p>
            <a:pPr lvl="3"/>
            <a:r>
              <a:rPr lang="pl-PL" dirty="0"/>
              <a:t>Trzeci poziom</a:t>
            </a:r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04000" y="6213600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Symbol zastępczy obrazu 2"/>
          <p:cNvSpPr>
            <a:spLocks noGrp="1"/>
          </p:cNvSpPr>
          <p:nvPr>
            <p:ph type="pic" sz="quarter" idx="16"/>
          </p:nvPr>
        </p:nvSpPr>
        <p:spPr>
          <a:xfrm>
            <a:off x="323850" y="1527174"/>
            <a:ext cx="2628000" cy="2160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pl-PL" dirty="0"/>
          </a:p>
        </p:txBody>
      </p:sp>
      <p:sp>
        <p:nvSpPr>
          <p:cNvPr id="10" name="Symbol zastępczy obrazu 2"/>
          <p:cNvSpPr>
            <a:spLocks noGrp="1"/>
          </p:cNvSpPr>
          <p:nvPr>
            <p:ph type="pic" sz="quarter" idx="17"/>
          </p:nvPr>
        </p:nvSpPr>
        <p:spPr>
          <a:xfrm>
            <a:off x="3255875" y="1527174"/>
            <a:ext cx="2628000" cy="2160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pl-PL" dirty="0"/>
          </a:p>
        </p:txBody>
      </p:sp>
      <p:sp>
        <p:nvSpPr>
          <p:cNvPr id="13" name="Symbol zastępczy obrazu 2"/>
          <p:cNvSpPr>
            <a:spLocks noGrp="1"/>
          </p:cNvSpPr>
          <p:nvPr>
            <p:ph type="pic" sz="quarter" idx="18"/>
          </p:nvPr>
        </p:nvSpPr>
        <p:spPr>
          <a:xfrm>
            <a:off x="6187900" y="1527174"/>
            <a:ext cx="2628000" cy="2160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pl-PL" dirty="0"/>
          </a:p>
        </p:txBody>
      </p:sp>
      <p:cxnSp>
        <p:nvCxnSpPr>
          <p:cNvPr id="11" name="Straight Arrow Connector 6"/>
          <p:cNvCxnSpPr>
            <a:cxnSpLocks/>
          </p:cNvCxnSpPr>
          <p:nvPr userDrawn="1"/>
        </p:nvCxnSpPr>
        <p:spPr>
          <a:xfrm>
            <a:off x="324000" y="1152000"/>
            <a:ext cx="6840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71036949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yk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04000" y="6213600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Symbol zastępczy wykresu 3"/>
          <p:cNvSpPr>
            <a:spLocks noGrp="1"/>
          </p:cNvSpPr>
          <p:nvPr>
            <p:ph type="chart" sz="quarter" idx="13"/>
          </p:nvPr>
        </p:nvSpPr>
        <p:spPr>
          <a:xfrm>
            <a:off x="324000" y="1458911"/>
            <a:ext cx="8496000" cy="416922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pl-PL" dirty="0"/>
          </a:p>
        </p:txBody>
      </p:sp>
      <p:sp>
        <p:nvSpPr>
          <p:cNvPr id="11" name="Symbol zastępczy tekstu 4"/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5641926"/>
            <a:ext cx="8496000" cy="3048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pl-PL" dirty="0"/>
              <a:t>Kliknij, aby dodać źródło</a:t>
            </a:r>
          </a:p>
        </p:txBody>
      </p:sp>
      <p:cxnSp>
        <p:nvCxnSpPr>
          <p:cNvPr id="8" name="Straight Arrow Connector 6"/>
          <p:cNvCxnSpPr>
            <a:cxnSpLocks/>
          </p:cNvCxnSpPr>
          <p:nvPr userDrawn="1"/>
        </p:nvCxnSpPr>
        <p:spPr>
          <a:xfrm>
            <a:off x="324000" y="1152000"/>
            <a:ext cx="6840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46450485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ykres +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04000" y="6213600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Symbol zastępczy wykresu 3"/>
          <p:cNvSpPr>
            <a:spLocks noGrp="1"/>
          </p:cNvSpPr>
          <p:nvPr>
            <p:ph type="chart" sz="quarter" idx="13"/>
          </p:nvPr>
        </p:nvSpPr>
        <p:spPr>
          <a:xfrm>
            <a:off x="324000" y="1458911"/>
            <a:ext cx="4104000" cy="416922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pl-PL" dirty="0"/>
          </a:p>
        </p:txBody>
      </p:sp>
      <p:sp>
        <p:nvSpPr>
          <p:cNvPr id="8" name="Symbol zastępczy tekstu 4"/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5641926"/>
            <a:ext cx="4104000" cy="3048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pl-PL" dirty="0"/>
              <a:t>Kliknij, aby dodać źródło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1" hasCustomPrompt="1"/>
          </p:nvPr>
        </p:nvSpPr>
        <p:spPr>
          <a:xfrm>
            <a:off x="4698047" y="1474660"/>
            <a:ext cx="4104000" cy="4484077"/>
          </a:xfrm>
        </p:spPr>
        <p:txBody>
          <a:bodyPr lIns="0" tIns="0" rIns="0" bIns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5113" indent="-228600"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defRPr sz="1800"/>
            </a:lvl2pPr>
            <a:lvl3pPr marL="539750" indent="-228600">
              <a:buFont typeface="Arial" panose="020B0604020202020204" pitchFamily="34" charset="0"/>
              <a:buChar char="•"/>
              <a:defRPr sz="1600"/>
            </a:lvl3pPr>
            <a:lvl4pPr marL="804863" indent="-228600">
              <a:buFont typeface="Times New Roman" panose="02020603050405020304" pitchFamily="18" charset="0"/>
              <a:buChar char="̵"/>
              <a:defRPr sz="1400"/>
            </a:lvl4pPr>
            <a:lvl5pPr marL="1828800" indent="0">
              <a:buNone/>
              <a:defRPr sz="2100"/>
            </a:lvl5pPr>
          </a:lstStyle>
          <a:p>
            <a:pPr lvl="0"/>
            <a:r>
              <a:rPr lang="pl-PL" dirty="0"/>
              <a:t>Kliknij, aby dodać tekst slajdu (Calibri 18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2"/>
            <a:r>
              <a:rPr lang="pl-PL" dirty="0"/>
              <a:t>Drugi poziom</a:t>
            </a:r>
          </a:p>
          <a:p>
            <a:pPr lvl="3"/>
            <a:r>
              <a:rPr lang="pl-PL" dirty="0"/>
              <a:t>Trzeci poziom</a:t>
            </a:r>
          </a:p>
        </p:txBody>
      </p:sp>
      <p:cxnSp>
        <p:nvCxnSpPr>
          <p:cNvPr id="11" name="Straight Arrow Connector 6"/>
          <p:cNvCxnSpPr>
            <a:cxnSpLocks/>
          </p:cNvCxnSpPr>
          <p:nvPr userDrawn="1"/>
        </p:nvCxnSpPr>
        <p:spPr>
          <a:xfrm>
            <a:off x="324000" y="1152000"/>
            <a:ext cx="6840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09568604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wykres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04000" y="6213600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Symbol zastępczy wykresu 3"/>
          <p:cNvSpPr>
            <a:spLocks noGrp="1"/>
          </p:cNvSpPr>
          <p:nvPr>
            <p:ph type="chart" sz="quarter" idx="13"/>
          </p:nvPr>
        </p:nvSpPr>
        <p:spPr>
          <a:xfrm>
            <a:off x="324000" y="1458911"/>
            <a:ext cx="4104000" cy="416922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pl-PL" dirty="0"/>
          </a:p>
        </p:txBody>
      </p:sp>
      <p:sp>
        <p:nvSpPr>
          <p:cNvPr id="8" name="Symbol zastępczy tekstu 4"/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5641926"/>
            <a:ext cx="4104000" cy="3048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pl-PL" dirty="0"/>
              <a:t>Kliknij, aby dodać źródło</a:t>
            </a:r>
          </a:p>
        </p:txBody>
      </p:sp>
      <p:sp>
        <p:nvSpPr>
          <p:cNvPr id="11" name="Symbol zastępczy wykresu 3"/>
          <p:cNvSpPr>
            <a:spLocks noGrp="1"/>
          </p:cNvSpPr>
          <p:nvPr>
            <p:ph type="chart" sz="quarter" idx="16"/>
          </p:nvPr>
        </p:nvSpPr>
        <p:spPr>
          <a:xfrm>
            <a:off x="4698047" y="1471785"/>
            <a:ext cx="4104000" cy="416922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pl-PL" dirty="0"/>
          </a:p>
        </p:txBody>
      </p:sp>
      <p:sp>
        <p:nvSpPr>
          <p:cNvPr id="13" name="Symbol zastępczy tekstu 4"/>
          <p:cNvSpPr>
            <a:spLocks noGrp="1"/>
          </p:cNvSpPr>
          <p:nvPr>
            <p:ph type="body" sz="quarter" idx="17" hasCustomPrompt="1"/>
          </p:nvPr>
        </p:nvSpPr>
        <p:spPr>
          <a:xfrm>
            <a:off x="4698047" y="5654800"/>
            <a:ext cx="4104000" cy="3048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pl-PL" dirty="0"/>
              <a:t>Kliknij, aby dodać źródło</a:t>
            </a:r>
          </a:p>
        </p:txBody>
      </p:sp>
      <p:cxnSp>
        <p:nvCxnSpPr>
          <p:cNvPr id="10" name="Straight Arrow Connector 6"/>
          <p:cNvCxnSpPr>
            <a:cxnSpLocks/>
          </p:cNvCxnSpPr>
          <p:nvPr userDrawn="1"/>
        </p:nvCxnSpPr>
        <p:spPr>
          <a:xfrm>
            <a:off x="324000" y="1152000"/>
            <a:ext cx="6840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26979985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ykresy +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04000" y="6213600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Symbol zastępczy wykresu 3"/>
          <p:cNvSpPr>
            <a:spLocks noGrp="1"/>
          </p:cNvSpPr>
          <p:nvPr>
            <p:ph type="chart" sz="quarter" idx="13"/>
          </p:nvPr>
        </p:nvSpPr>
        <p:spPr>
          <a:xfrm>
            <a:off x="324000" y="3860800"/>
            <a:ext cx="4104000" cy="1764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pl-PL" dirty="0"/>
          </a:p>
        </p:txBody>
      </p:sp>
      <p:sp>
        <p:nvSpPr>
          <p:cNvPr id="8" name="Symbol zastępczy tekstu 4"/>
          <p:cNvSpPr>
            <a:spLocks noGrp="1"/>
          </p:cNvSpPr>
          <p:nvPr>
            <p:ph type="body" sz="quarter" idx="15" hasCustomPrompt="1"/>
          </p:nvPr>
        </p:nvSpPr>
        <p:spPr>
          <a:xfrm>
            <a:off x="324000" y="5641926"/>
            <a:ext cx="4104000" cy="3048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pl-PL" dirty="0"/>
              <a:t>Kliknij, aby dodać źródło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1" hasCustomPrompt="1"/>
          </p:nvPr>
        </p:nvSpPr>
        <p:spPr>
          <a:xfrm>
            <a:off x="4698047" y="1474660"/>
            <a:ext cx="4104000" cy="4484077"/>
          </a:xfrm>
        </p:spPr>
        <p:txBody>
          <a:bodyPr lIns="0" tIns="0" rIns="0" bIns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65113" indent="-228600"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defRPr sz="1800"/>
            </a:lvl2pPr>
            <a:lvl3pPr marL="539750" indent="-228600">
              <a:buFont typeface="Arial" panose="020B0604020202020204" pitchFamily="34" charset="0"/>
              <a:buChar char="•"/>
              <a:defRPr sz="1600"/>
            </a:lvl3pPr>
            <a:lvl4pPr marL="804863" indent="-228600" defTabSz="804863">
              <a:buFont typeface="Times New Roman" panose="02020603050405020304" pitchFamily="18" charset="0"/>
              <a:buChar char="̵"/>
              <a:defRPr sz="1400"/>
            </a:lvl4pPr>
            <a:lvl5pPr marL="1828800" indent="0">
              <a:buNone/>
              <a:defRPr sz="2100"/>
            </a:lvl5pPr>
          </a:lstStyle>
          <a:p>
            <a:pPr lvl="0"/>
            <a:r>
              <a:rPr lang="pl-PL" dirty="0"/>
              <a:t>Kliknij, aby dodać tekst slajdu (Calibri 18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2"/>
            <a:r>
              <a:rPr lang="pl-PL" dirty="0"/>
              <a:t>Drugi poziom</a:t>
            </a:r>
          </a:p>
          <a:p>
            <a:pPr lvl="3"/>
            <a:r>
              <a:rPr lang="pl-PL" dirty="0"/>
              <a:t>Trzeci poziom</a:t>
            </a:r>
          </a:p>
        </p:txBody>
      </p:sp>
      <p:sp>
        <p:nvSpPr>
          <p:cNvPr id="11" name="Symbol zastępczy wykresu 3"/>
          <p:cNvSpPr>
            <a:spLocks noGrp="1"/>
          </p:cNvSpPr>
          <p:nvPr>
            <p:ph type="chart" sz="quarter" idx="16"/>
          </p:nvPr>
        </p:nvSpPr>
        <p:spPr>
          <a:xfrm>
            <a:off x="324000" y="1474660"/>
            <a:ext cx="4104000" cy="1764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pl-PL" dirty="0"/>
          </a:p>
        </p:txBody>
      </p:sp>
      <p:sp>
        <p:nvSpPr>
          <p:cNvPr id="13" name="Symbol zastępczy tekstu 4"/>
          <p:cNvSpPr>
            <a:spLocks noGrp="1"/>
          </p:cNvSpPr>
          <p:nvPr>
            <p:ph type="body" sz="quarter" idx="17" hasCustomPrompt="1"/>
          </p:nvPr>
        </p:nvSpPr>
        <p:spPr>
          <a:xfrm>
            <a:off x="324000" y="3254326"/>
            <a:ext cx="4104000" cy="3048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pl-PL" dirty="0"/>
              <a:t>Kliknij, aby dodać źródło</a:t>
            </a:r>
          </a:p>
        </p:txBody>
      </p:sp>
      <p:cxnSp>
        <p:nvCxnSpPr>
          <p:cNvPr id="14" name="Straight Arrow Connector 6"/>
          <p:cNvCxnSpPr>
            <a:cxnSpLocks/>
          </p:cNvCxnSpPr>
          <p:nvPr userDrawn="1"/>
        </p:nvCxnSpPr>
        <p:spPr>
          <a:xfrm>
            <a:off x="324000" y="1152000"/>
            <a:ext cx="6840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07800468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 +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zawartości 10"/>
          <p:cNvSpPr>
            <a:spLocks noGrp="1"/>
          </p:cNvSpPr>
          <p:nvPr>
            <p:ph sz="quarter" idx="13" hasCustomPrompt="1"/>
          </p:nvPr>
        </p:nvSpPr>
        <p:spPr>
          <a:xfrm>
            <a:off x="323850" y="1458999"/>
            <a:ext cx="8496000" cy="37465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Podtytuł/Nagłówek</a:t>
            </a:r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04000" y="6213600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Symbol zastępczy tabeli 4"/>
          <p:cNvSpPr>
            <a:spLocks noGrp="1"/>
          </p:cNvSpPr>
          <p:nvPr>
            <p:ph type="tbl" sz="quarter" idx="15"/>
          </p:nvPr>
        </p:nvSpPr>
        <p:spPr>
          <a:xfrm>
            <a:off x="328613" y="3976560"/>
            <a:ext cx="8496000" cy="1788540"/>
          </a:xfrm>
        </p:spPr>
        <p:txBody>
          <a:bodyPr>
            <a:normAutofit/>
          </a:bodyPr>
          <a:lstStyle>
            <a:lvl1pPr algn="l">
              <a:defRPr sz="1800"/>
            </a:lvl1pPr>
          </a:lstStyle>
          <a:p>
            <a:endParaRPr lang="pl-PL" dirty="0"/>
          </a:p>
        </p:txBody>
      </p:sp>
      <p:sp>
        <p:nvSpPr>
          <p:cNvPr id="8" name="Symbol zastępczy tekstu 4"/>
          <p:cNvSpPr>
            <a:spLocks noGrp="1"/>
          </p:cNvSpPr>
          <p:nvPr>
            <p:ph type="body" sz="quarter" idx="16" hasCustomPrompt="1"/>
          </p:nvPr>
        </p:nvSpPr>
        <p:spPr>
          <a:xfrm>
            <a:off x="324000" y="5774625"/>
            <a:ext cx="8496000" cy="3048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pl-PL" dirty="0"/>
              <a:t>Kliknij, aby dodać źródło</a:t>
            </a:r>
          </a:p>
        </p:txBody>
      </p:sp>
      <p:sp>
        <p:nvSpPr>
          <p:cNvPr id="10" name="Symbol zastępczy tekstu 4"/>
          <p:cNvSpPr>
            <a:spLocks noGrp="1"/>
          </p:cNvSpPr>
          <p:nvPr>
            <p:ph type="body" sz="quarter" idx="17" hasCustomPrompt="1"/>
          </p:nvPr>
        </p:nvSpPr>
        <p:spPr>
          <a:xfrm>
            <a:off x="324000" y="3537585"/>
            <a:ext cx="8496000" cy="304800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pl-PL" dirty="0"/>
              <a:t>Kliknij, aby dodać tytuł tabeli</a:t>
            </a:r>
          </a:p>
        </p:txBody>
      </p:sp>
      <p:sp>
        <p:nvSpPr>
          <p:cNvPr id="13" name="Symbol zastępczy tekstu 7"/>
          <p:cNvSpPr>
            <a:spLocks noGrp="1"/>
          </p:cNvSpPr>
          <p:nvPr>
            <p:ph type="body" sz="quarter" idx="18" hasCustomPrompt="1"/>
          </p:nvPr>
        </p:nvSpPr>
        <p:spPr>
          <a:xfrm>
            <a:off x="324000" y="1848262"/>
            <a:ext cx="8496000" cy="1360768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265113" indent="-228600"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defRPr sz="1800"/>
            </a:lvl2pPr>
            <a:lvl3pPr marL="539750" indent="-228600">
              <a:defRPr sz="1600"/>
            </a:lvl3pPr>
            <a:lvl4pPr marL="804863" indent="-228600">
              <a:buFont typeface="Times New Roman" panose="02020603050405020304" pitchFamily="18" charset="0"/>
              <a:buChar char="̵"/>
              <a:defRPr sz="1400"/>
            </a:lvl4pPr>
          </a:lstStyle>
          <a:p>
            <a:pPr lvl="0"/>
            <a:r>
              <a:rPr lang="pl-PL" dirty="0"/>
              <a:t>Kliknij, aby dodać tekst slajdu (Calibri 18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2"/>
            <a:r>
              <a:rPr lang="pl-PL" dirty="0"/>
              <a:t>Drugi poziom</a:t>
            </a:r>
          </a:p>
          <a:p>
            <a:pPr lvl="3"/>
            <a:r>
              <a:rPr lang="pl-PL" dirty="0"/>
              <a:t>Trzeci poziom</a:t>
            </a:r>
          </a:p>
        </p:txBody>
      </p:sp>
      <p:cxnSp>
        <p:nvCxnSpPr>
          <p:cNvPr id="14" name="Straight Arrow Connector 6"/>
          <p:cNvCxnSpPr>
            <a:cxnSpLocks/>
          </p:cNvCxnSpPr>
          <p:nvPr userDrawn="1"/>
        </p:nvCxnSpPr>
        <p:spPr>
          <a:xfrm>
            <a:off x="324000" y="1152000"/>
            <a:ext cx="6840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66727833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04000" y="6213600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Symbol zastępczy tabeli 4"/>
          <p:cNvSpPr>
            <a:spLocks noGrp="1"/>
          </p:cNvSpPr>
          <p:nvPr>
            <p:ph type="tbl" sz="quarter" idx="15"/>
          </p:nvPr>
        </p:nvSpPr>
        <p:spPr>
          <a:xfrm>
            <a:off x="328613" y="1897974"/>
            <a:ext cx="8496000" cy="3867126"/>
          </a:xfrm>
        </p:spPr>
        <p:txBody>
          <a:bodyPr>
            <a:normAutofit/>
          </a:bodyPr>
          <a:lstStyle>
            <a:lvl1pPr algn="l">
              <a:defRPr sz="1800"/>
            </a:lvl1pPr>
          </a:lstStyle>
          <a:p>
            <a:endParaRPr lang="pl-PL" dirty="0"/>
          </a:p>
        </p:txBody>
      </p:sp>
      <p:sp>
        <p:nvSpPr>
          <p:cNvPr id="8" name="Symbol zastępczy tekstu 4"/>
          <p:cNvSpPr>
            <a:spLocks noGrp="1"/>
          </p:cNvSpPr>
          <p:nvPr>
            <p:ph type="body" sz="quarter" idx="16" hasCustomPrompt="1"/>
          </p:nvPr>
        </p:nvSpPr>
        <p:spPr>
          <a:xfrm>
            <a:off x="324000" y="5774625"/>
            <a:ext cx="8496000" cy="3048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pl-PL" dirty="0"/>
              <a:t>Kliknij, aby dodać źródło</a:t>
            </a:r>
          </a:p>
        </p:txBody>
      </p:sp>
      <p:sp>
        <p:nvSpPr>
          <p:cNvPr id="10" name="Symbol zastępczy tekstu 4"/>
          <p:cNvSpPr>
            <a:spLocks noGrp="1"/>
          </p:cNvSpPr>
          <p:nvPr>
            <p:ph type="body" sz="quarter" idx="17" hasCustomPrompt="1"/>
          </p:nvPr>
        </p:nvSpPr>
        <p:spPr>
          <a:xfrm>
            <a:off x="323850" y="1458999"/>
            <a:ext cx="8496000" cy="304800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pl-PL" dirty="0"/>
              <a:t>Kliknij, aby dodać tytuł tabeli</a:t>
            </a:r>
          </a:p>
        </p:txBody>
      </p:sp>
      <p:cxnSp>
        <p:nvCxnSpPr>
          <p:cNvPr id="11" name="Straight Arrow Connector 6"/>
          <p:cNvCxnSpPr>
            <a:cxnSpLocks/>
          </p:cNvCxnSpPr>
          <p:nvPr userDrawn="1"/>
        </p:nvCxnSpPr>
        <p:spPr>
          <a:xfrm>
            <a:off x="324000" y="1152000"/>
            <a:ext cx="6840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89369230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cj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/>
          <p:cNvCxnSpPr>
            <a:cxnSpLocks/>
          </p:cNvCxnSpPr>
          <p:nvPr userDrawn="1"/>
        </p:nvCxnSpPr>
        <p:spPr>
          <a:xfrm>
            <a:off x="468000" y="3698673"/>
            <a:ext cx="8208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ymbol zastępczy tekstu 25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2" y="1737360"/>
            <a:ext cx="8208000" cy="1511554"/>
          </a:xfrm>
        </p:spPr>
        <p:txBody>
          <a:bodyPr lIns="0" tIns="0" rIns="0" bIns="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tx1"/>
                </a:solidFill>
                <a:latin typeface="+mj-lt"/>
              </a:defRPr>
            </a:lvl1pPr>
            <a:lvl2pPr>
              <a:defRPr sz="4400">
                <a:latin typeface="+mj-lt"/>
              </a:defRPr>
            </a:lvl2pPr>
            <a:lvl3pPr>
              <a:defRPr sz="40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Tytuł sekcji (Times New Roman, 28 </a:t>
            </a:r>
            <a:r>
              <a:rPr lang="pl-PL" dirty="0" err="1"/>
              <a:t>pt</a:t>
            </a:r>
            <a:r>
              <a:rPr lang="pl-PL" dirty="0"/>
              <a:t>)</a:t>
            </a:r>
            <a:br>
              <a:rPr lang="pl-PL" dirty="0"/>
            </a:b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spc="-20" dirty="0" err="1"/>
              <a:t>Offic</a:t>
            </a:r>
            <a:r>
              <a:rPr lang="pl-PL" spc="-20" dirty="0"/>
              <a:t> </a:t>
            </a:r>
            <a:r>
              <a:rPr lang="pl-PL" spc="-5" dirty="0" err="1"/>
              <a:t>tem</a:t>
            </a:r>
            <a:r>
              <a:rPr lang="pl-PL" spc="-5" dirty="0"/>
              <a:t> </a:t>
            </a:r>
            <a:r>
              <a:rPr lang="pl-PL" spc="-10" dirty="0" err="1"/>
              <a:t>quam</a:t>
            </a:r>
            <a:r>
              <a:rPr lang="pl-PL" spc="-10" dirty="0"/>
              <a:t> </a:t>
            </a:r>
            <a:r>
              <a:rPr lang="pl-PL" spc="-5" dirty="0"/>
              <a:t>lam </a:t>
            </a:r>
            <a:r>
              <a:rPr lang="pl-PL" dirty="0" err="1"/>
              <a:t>il</a:t>
            </a:r>
            <a:r>
              <a:rPr lang="pl-PL" dirty="0"/>
              <a:t> </a:t>
            </a:r>
            <a:r>
              <a:rPr lang="pl-PL" spc="-5" dirty="0" err="1"/>
              <a:t>inihitat</a:t>
            </a:r>
            <a:endParaRPr lang="pl-PL" dirty="0"/>
          </a:p>
        </p:txBody>
      </p:sp>
      <p:sp>
        <p:nvSpPr>
          <p:cNvPr id="11" name="Symbol zastępczy tekstu 27"/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4121264"/>
            <a:ext cx="5307454" cy="112236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 dirty="0"/>
              <a:t>Podtytuł sekcji (Calibri, 24 </a:t>
            </a:r>
            <a:r>
              <a:rPr lang="pl-PL" dirty="0" err="1"/>
              <a:t>pt</a:t>
            </a:r>
            <a:r>
              <a:rPr lang="pl-PL" dirty="0"/>
              <a:t>)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 </a:t>
            </a:r>
            <a:r>
              <a:rPr lang="pl-PL" dirty="0" err="1"/>
              <a:t>mauris</a:t>
            </a:r>
            <a:r>
              <a:rPr lang="pl-PL" dirty="0"/>
              <a:t> nunc </a:t>
            </a:r>
            <a:r>
              <a:rPr lang="pl-PL" dirty="0" err="1"/>
              <a:t>purus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91272006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zekładk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3"/>
          <p:cNvSpPr>
            <a:spLocks noChangeAspect="1"/>
          </p:cNvSpPr>
          <p:nvPr userDrawn="1"/>
        </p:nvSpPr>
        <p:spPr>
          <a:xfrm>
            <a:off x="0" y="1161525"/>
            <a:ext cx="9144000" cy="5724000"/>
          </a:xfrm>
          <a:prstGeom prst="rect">
            <a:avLst/>
          </a:prstGeom>
          <a:blipFill>
            <a:blip r:embed="rId3" cstate="print"/>
            <a:stretch>
              <a:fillRect l="-8073" t="-111" r="-3983" b="-2626"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5" name="Obraz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400" y="4531413"/>
            <a:ext cx="2435457" cy="2174188"/>
          </a:xfrm>
          <a:prstGeom prst="rect">
            <a:avLst/>
          </a:prstGeom>
        </p:spPr>
      </p:pic>
      <p:sp>
        <p:nvSpPr>
          <p:cNvPr id="5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26158066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zekładk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3"/>
          <p:cNvSpPr>
            <a:spLocks/>
          </p:cNvSpPr>
          <p:nvPr userDrawn="1"/>
        </p:nvSpPr>
        <p:spPr>
          <a:xfrm>
            <a:off x="0" y="1161524"/>
            <a:ext cx="9144000" cy="5724000"/>
          </a:xfrm>
          <a:prstGeom prst="rect">
            <a:avLst/>
          </a:prstGeom>
          <a:blipFill>
            <a:blip r:embed="rId3"/>
            <a:stretch>
              <a:fillRect l="-394" t="-40564" r="-11418" b="314"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5" name="Obraz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400" y="4531413"/>
            <a:ext cx="2435457" cy="2174188"/>
          </a:xfrm>
          <a:prstGeom prst="rect">
            <a:avLst/>
          </a:prstGeom>
        </p:spPr>
      </p:pic>
      <p:sp>
        <p:nvSpPr>
          <p:cNvPr id="5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61779431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zekładk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" r="606" b="5095"/>
          <a:stretch/>
        </p:blipFill>
        <p:spPr>
          <a:xfrm>
            <a:off x="0" y="1162800"/>
            <a:ext cx="9144000" cy="572400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400" y="4531413"/>
            <a:ext cx="2435457" cy="2174188"/>
          </a:xfrm>
          <a:prstGeom prst="rect">
            <a:avLst/>
          </a:prstGeom>
        </p:spPr>
      </p:pic>
      <p:sp>
        <p:nvSpPr>
          <p:cNvPr id="6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25061126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zekładka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4" b="1869"/>
          <a:stretch/>
        </p:blipFill>
        <p:spPr>
          <a:xfrm>
            <a:off x="0" y="1162800"/>
            <a:ext cx="9144000" cy="572400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400" y="4531413"/>
            <a:ext cx="2435457" cy="2174188"/>
          </a:xfrm>
          <a:prstGeom prst="rect">
            <a:avLst/>
          </a:prstGeom>
        </p:spPr>
      </p:pic>
      <p:sp>
        <p:nvSpPr>
          <p:cNvPr id="5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02658416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zekładka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9" t="4065" r="6094" b="152"/>
          <a:stretch/>
        </p:blipFill>
        <p:spPr>
          <a:xfrm>
            <a:off x="0" y="1164800"/>
            <a:ext cx="9144000" cy="572400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400" y="4531413"/>
            <a:ext cx="2435457" cy="2174188"/>
          </a:xfrm>
          <a:prstGeom prst="rect">
            <a:avLst/>
          </a:prstGeom>
        </p:spPr>
      </p:pic>
      <p:sp>
        <p:nvSpPr>
          <p:cNvPr id="6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4587160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zekładka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40" b="7637"/>
          <a:stretch/>
        </p:blipFill>
        <p:spPr>
          <a:xfrm>
            <a:off x="0" y="1164800"/>
            <a:ext cx="9144000" cy="572400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400" y="4531413"/>
            <a:ext cx="2435457" cy="2174188"/>
          </a:xfrm>
          <a:prstGeom prst="rect">
            <a:avLst/>
          </a:prstGeom>
        </p:spPr>
      </p:pic>
      <p:sp>
        <p:nvSpPr>
          <p:cNvPr id="5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25475517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zekładka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7" r="30177"/>
          <a:stretch/>
        </p:blipFill>
        <p:spPr>
          <a:xfrm>
            <a:off x="0" y="1369193"/>
            <a:ext cx="9000000" cy="5209532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  <p:cxnSp>
        <p:nvCxnSpPr>
          <p:cNvPr id="7" name="Straight Arrow Connector 6"/>
          <p:cNvCxnSpPr>
            <a:cxnSpLocks/>
          </p:cNvCxnSpPr>
          <p:nvPr userDrawn="1"/>
        </p:nvCxnSpPr>
        <p:spPr>
          <a:xfrm>
            <a:off x="324000" y="1152000"/>
            <a:ext cx="6840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0438824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ki tekst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zawartości 10"/>
          <p:cNvSpPr>
            <a:spLocks noGrp="1"/>
          </p:cNvSpPr>
          <p:nvPr>
            <p:ph sz="quarter" idx="13" hasCustomPrompt="1"/>
          </p:nvPr>
        </p:nvSpPr>
        <p:spPr>
          <a:xfrm>
            <a:off x="323850" y="1458999"/>
            <a:ext cx="2628000" cy="269218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14" name="Symbol zastępczy tekstu 13"/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1746505"/>
            <a:ext cx="2628000" cy="1692000"/>
          </a:xfrm>
        </p:spPr>
        <p:txBody>
          <a:bodyPr lIns="0" tIns="0" rIns="0" bIns="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04000" y="6213600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Symbol zastępczy tekstu 13"/>
          <p:cNvSpPr>
            <a:spLocks noGrp="1"/>
          </p:cNvSpPr>
          <p:nvPr>
            <p:ph type="body" sz="quarter" idx="16" hasCustomPrompt="1"/>
          </p:nvPr>
        </p:nvSpPr>
        <p:spPr>
          <a:xfrm>
            <a:off x="324000" y="3946505"/>
            <a:ext cx="2628000" cy="1692000"/>
          </a:xfrm>
        </p:spPr>
        <p:txBody>
          <a:bodyPr lIns="0" tIns="0" rIns="0" bIns="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8" name="Symbol zastępczy zawartości 10"/>
          <p:cNvSpPr>
            <a:spLocks noGrp="1"/>
          </p:cNvSpPr>
          <p:nvPr>
            <p:ph sz="quarter" idx="17" hasCustomPrompt="1"/>
          </p:nvPr>
        </p:nvSpPr>
        <p:spPr>
          <a:xfrm>
            <a:off x="323850" y="3650717"/>
            <a:ext cx="2628000" cy="2775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10" name="Symbol zastępczy zawartości 10"/>
          <p:cNvSpPr>
            <a:spLocks noGrp="1"/>
          </p:cNvSpPr>
          <p:nvPr>
            <p:ph sz="quarter" idx="18" hasCustomPrompt="1"/>
          </p:nvPr>
        </p:nvSpPr>
        <p:spPr>
          <a:xfrm>
            <a:off x="3257925" y="1458999"/>
            <a:ext cx="2628000" cy="269218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13" name="Symbol zastępczy tekstu 13"/>
          <p:cNvSpPr>
            <a:spLocks noGrp="1"/>
          </p:cNvSpPr>
          <p:nvPr>
            <p:ph type="body" sz="quarter" idx="19" hasCustomPrompt="1"/>
          </p:nvPr>
        </p:nvSpPr>
        <p:spPr>
          <a:xfrm>
            <a:off x="3251193" y="1752601"/>
            <a:ext cx="2628000" cy="1692000"/>
          </a:xfrm>
        </p:spPr>
        <p:txBody>
          <a:bodyPr lIns="0" tIns="0" rIns="0" bIns="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16" name="Symbol zastępczy zawartości 10"/>
          <p:cNvSpPr>
            <a:spLocks noGrp="1"/>
          </p:cNvSpPr>
          <p:nvPr>
            <p:ph sz="quarter" idx="20" hasCustomPrompt="1"/>
          </p:nvPr>
        </p:nvSpPr>
        <p:spPr>
          <a:xfrm>
            <a:off x="6192000" y="1458999"/>
            <a:ext cx="2628000" cy="269218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17" name="Symbol zastępczy tekstu 13"/>
          <p:cNvSpPr>
            <a:spLocks noGrp="1"/>
          </p:cNvSpPr>
          <p:nvPr>
            <p:ph type="body" sz="quarter" idx="21" hasCustomPrompt="1"/>
          </p:nvPr>
        </p:nvSpPr>
        <p:spPr>
          <a:xfrm>
            <a:off x="6192000" y="1746505"/>
            <a:ext cx="2628000" cy="1692000"/>
          </a:xfrm>
        </p:spPr>
        <p:txBody>
          <a:bodyPr lIns="0" tIns="0" rIns="0" bIns="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18" name="Symbol zastępczy zawartości 10"/>
          <p:cNvSpPr>
            <a:spLocks noGrp="1"/>
          </p:cNvSpPr>
          <p:nvPr>
            <p:ph sz="quarter" idx="22" hasCustomPrompt="1"/>
          </p:nvPr>
        </p:nvSpPr>
        <p:spPr>
          <a:xfrm>
            <a:off x="3246882" y="3659861"/>
            <a:ext cx="2628000" cy="269218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19" name="Symbol zastępczy tekstu 13"/>
          <p:cNvSpPr>
            <a:spLocks noGrp="1"/>
          </p:cNvSpPr>
          <p:nvPr>
            <p:ph type="body" sz="quarter" idx="23" hasCustomPrompt="1"/>
          </p:nvPr>
        </p:nvSpPr>
        <p:spPr>
          <a:xfrm>
            <a:off x="3246882" y="3947367"/>
            <a:ext cx="2628000" cy="1692000"/>
          </a:xfrm>
        </p:spPr>
        <p:txBody>
          <a:bodyPr lIns="0" tIns="0" rIns="0" bIns="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20" name="Symbol zastępczy zawartości 10"/>
          <p:cNvSpPr>
            <a:spLocks noGrp="1"/>
          </p:cNvSpPr>
          <p:nvPr>
            <p:ph sz="quarter" idx="24" hasCustomPrompt="1"/>
          </p:nvPr>
        </p:nvSpPr>
        <p:spPr>
          <a:xfrm>
            <a:off x="6192000" y="3659861"/>
            <a:ext cx="2628000" cy="269218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21" name="Symbol zastępczy tekstu 13"/>
          <p:cNvSpPr>
            <a:spLocks noGrp="1"/>
          </p:cNvSpPr>
          <p:nvPr>
            <p:ph type="body" sz="quarter" idx="25" hasCustomPrompt="1"/>
          </p:nvPr>
        </p:nvSpPr>
        <p:spPr>
          <a:xfrm>
            <a:off x="6192000" y="3947367"/>
            <a:ext cx="2628000" cy="1692000"/>
          </a:xfrm>
        </p:spPr>
        <p:txBody>
          <a:bodyPr lIns="0" tIns="0" rIns="0" bIns="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22" name="Symbol zastępczy tekstu 4"/>
          <p:cNvSpPr>
            <a:spLocks noGrp="1"/>
          </p:cNvSpPr>
          <p:nvPr>
            <p:ph type="body" sz="quarter" idx="26" hasCustomPrompt="1"/>
          </p:nvPr>
        </p:nvSpPr>
        <p:spPr>
          <a:xfrm>
            <a:off x="324000" y="5774625"/>
            <a:ext cx="8496000" cy="3048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pl-PL" dirty="0"/>
              <a:t>Kliknij, aby dodać źródło</a:t>
            </a:r>
          </a:p>
        </p:txBody>
      </p:sp>
      <p:cxnSp>
        <p:nvCxnSpPr>
          <p:cNvPr id="23" name="Straight Arrow Connector 6"/>
          <p:cNvCxnSpPr>
            <a:cxnSpLocks/>
          </p:cNvCxnSpPr>
          <p:nvPr userDrawn="1"/>
        </p:nvCxnSpPr>
        <p:spPr>
          <a:xfrm>
            <a:off x="324000" y="1152000"/>
            <a:ext cx="6840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10849109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ki tekstu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zawartości 10"/>
          <p:cNvSpPr>
            <a:spLocks noGrp="1"/>
          </p:cNvSpPr>
          <p:nvPr>
            <p:ph sz="quarter" idx="13" hasCustomPrompt="1"/>
          </p:nvPr>
        </p:nvSpPr>
        <p:spPr>
          <a:xfrm>
            <a:off x="323850" y="2055347"/>
            <a:ext cx="2628000" cy="269218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14" name="Symbol zastępczy tekstu 13"/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2342853"/>
            <a:ext cx="2628000" cy="1440000"/>
          </a:xfrm>
        </p:spPr>
        <p:txBody>
          <a:bodyPr lIns="0" tIns="0" rIns="0" bIns="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04000" y="6213600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Symbol zastępczy tekstu 13"/>
          <p:cNvSpPr>
            <a:spLocks noGrp="1"/>
          </p:cNvSpPr>
          <p:nvPr>
            <p:ph type="body" sz="quarter" idx="16" hasCustomPrompt="1"/>
          </p:nvPr>
        </p:nvSpPr>
        <p:spPr>
          <a:xfrm>
            <a:off x="324000" y="4264553"/>
            <a:ext cx="2628000" cy="1440000"/>
          </a:xfrm>
        </p:spPr>
        <p:txBody>
          <a:bodyPr lIns="0" tIns="0" rIns="0" bIns="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8" name="Symbol zastępczy zawartości 10"/>
          <p:cNvSpPr>
            <a:spLocks noGrp="1"/>
          </p:cNvSpPr>
          <p:nvPr>
            <p:ph sz="quarter" idx="17" hasCustomPrompt="1"/>
          </p:nvPr>
        </p:nvSpPr>
        <p:spPr>
          <a:xfrm>
            <a:off x="323850" y="3968765"/>
            <a:ext cx="2628000" cy="277500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10" name="Symbol zastępczy zawartości 10"/>
          <p:cNvSpPr>
            <a:spLocks noGrp="1"/>
          </p:cNvSpPr>
          <p:nvPr>
            <p:ph sz="quarter" idx="18" hasCustomPrompt="1"/>
          </p:nvPr>
        </p:nvSpPr>
        <p:spPr>
          <a:xfrm>
            <a:off x="3257925" y="2055347"/>
            <a:ext cx="2628000" cy="269218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13" name="Symbol zastępczy tekstu 13"/>
          <p:cNvSpPr>
            <a:spLocks noGrp="1"/>
          </p:cNvSpPr>
          <p:nvPr>
            <p:ph type="body" sz="quarter" idx="19" hasCustomPrompt="1"/>
          </p:nvPr>
        </p:nvSpPr>
        <p:spPr>
          <a:xfrm>
            <a:off x="3251193" y="2348949"/>
            <a:ext cx="2628000" cy="1440000"/>
          </a:xfrm>
        </p:spPr>
        <p:txBody>
          <a:bodyPr lIns="0" tIns="0" rIns="0" bIns="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16" name="Symbol zastępczy zawartości 10"/>
          <p:cNvSpPr>
            <a:spLocks noGrp="1"/>
          </p:cNvSpPr>
          <p:nvPr>
            <p:ph sz="quarter" idx="20" hasCustomPrompt="1"/>
          </p:nvPr>
        </p:nvSpPr>
        <p:spPr>
          <a:xfrm>
            <a:off x="6192000" y="2055347"/>
            <a:ext cx="2628000" cy="269218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17" name="Symbol zastępczy tekstu 13"/>
          <p:cNvSpPr>
            <a:spLocks noGrp="1"/>
          </p:cNvSpPr>
          <p:nvPr>
            <p:ph type="body" sz="quarter" idx="21" hasCustomPrompt="1"/>
          </p:nvPr>
        </p:nvSpPr>
        <p:spPr>
          <a:xfrm>
            <a:off x="6192000" y="2342853"/>
            <a:ext cx="2628000" cy="1440000"/>
          </a:xfrm>
        </p:spPr>
        <p:txBody>
          <a:bodyPr lIns="0" tIns="0" rIns="0" bIns="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18" name="Symbol zastępczy zawartości 10"/>
          <p:cNvSpPr>
            <a:spLocks noGrp="1"/>
          </p:cNvSpPr>
          <p:nvPr>
            <p:ph sz="quarter" idx="22" hasCustomPrompt="1"/>
          </p:nvPr>
        </p:nvSpPr>
        <p:spPr>
          <a:xfrm>
            <a:off x="3246882" y="3977909"/>
            <a:ext cx="2628000" cy="269218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19" name="Symbol zastępczy tekstu 13"/>
          <p:cNvSpPr>
            <a:spLocks noGrp="1"/>
          </p:cNvSpPr>
          <p:nvPr>
            <p:ph type="body" sz="quarter" idx="23" hasCustomPrompt="1"/>
          </p:nvPr>
        </p:nvSpPr>
        <p:spPr>
          <a:xfrm>
            <a:off x="3246882" y="4265415"/>
            <a:ext cx="2628000" cy="1440000"/>
          </a:xfrm>
        </p:spPr>
        <p:txBody>
          <a:bodyPr lIns="0" tIns="0" rIns="0" bIns="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20" name="Symbol zastępczy zawartości 10"/>
          <p:cNvSpPr>
            <a:spLocks noGrp="1"/>
          </p:cNvSpPr>
          <p:nvPr>
            <p:ph sz="quarter" idx="24" hasCustomPrompt="1"/>
          </p:nvPr>
        </p:nvSpPr>
        <p:spPr>
          <a:xfrm>
            <a:off x="6192000" y="3977909"/>
            <a:ext cx="2628000" cy="269218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21" name="Symbol zastępczy tekstu 13"/>
          <p:cNvSpPr>
            <a:spLocks noGrp="1"/>
          </p:cNvSpPr>
          <p:nvPr>
            <p:ph type="body" sz="quarter" idx="25" hasCustomPrompt="1"/>
          </p:nvPr>
        </p:nvSpPr>
        <p:spPr>
          <a:xfrm>
            <a:off x="6192000" y="4265415"/>
            <a:ext cx="2628000" cy="1440000"/>
          </a:xfrm>
        </p:spPr>
        <p:txBody>
          <a:bodyPr lIns="0" tIns="0" rIns="0" bIns="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22" name="Symbol zastępczy tekstu 4"/>
          <p:cNvSpPr>
            <a:spLocks noGrp="1"/>
          </p:cNvSpPr>
          <p:nvPr>
            <p:ph type="body" sz="quarter" idx="26" hasCustomPrompt="1"/>
          </p:nvPr>
        </p:nvSpPr>
        <p:spPr>
          <a:xfrm>
            <a:off x="324000" y="5774625"/>
            <a:ext cx="8496000" cy="3048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pl-PL" dirty="0"/>
              <a:t>Kliknij, aby dodać źródło</a:t>
            </a:r>
          </a:p>
        </p:txBody>
      </p:sp>
      <p:sp>
        <p:nvSpPr>
          <p:cNvPr id="24" name="Symbol zastępczy tekstu 13"/>
          <p:cNvSpPr>
            <a:spLocks noGrp="1"/>
          </p:cNvSpPr>
          <p:nvPr>
            <p:ph type="body" sz="quarter" idx="27" hasCustomPrompt="1"/>
          </p:nvPr>
        </p:nvSpPr>
        <p:spPr>
          <a:xfrm>
            <a:off x="312882" y="1354237"/>
            <a:ext cx="8496000" cy="515198"/>
          </a:xfrm>
        </p:spPr>
        <p:txBody>
          <a:bodyPr lIns="0" tIns="0" rIns="0" bIns="0">
            <a:normAutofit/>
          </a:bodyPr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6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800"/>
            </a:lvl2pPr>
            <a:lvl3pPr marL="504000">
              <a:defRPr sz="1600"/>
            </a:lvl3pPr>
            <a:lvl4pPr marL="792000" indent="-228600">
              <a:buFont typeface="Times New Roman" panose="02020603050405020304" pitchFamily="18" charset="0"/>
              <a:buChar char="̵"/>
              <a:defRPr sz="1400"/>
            </a:lvl4pPr>
          </a:lstStyle>
          <a:p>
            <a:pPr lvl="0"/>
            <a:r>
              <a:rPr lang="pl-PL" dirty="0"/>
              <a:t>Kliknij, aby dodać tekst slajdu (Calibri 16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</p:txBody>
      </p:sp>
      <p:cxnSp>
        <p:nvCxnSpPr>
          <p:cNvPr id="23" name="Straight Arrow Connector 6"/>
          <p:cNvCxnSpPr>
            <a:cxnSpLocks/>
          </p:cNvCxnSpPr>
          <p:nvPr userDrawn="1"/>
        </p:nvCxnSpPr>
        <p:spPr>
          <a:xfrm>
            <a:off x="324000" y="1152000"/>
            <a:ext cx="6840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43386415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ki tekstu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13"/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1874399"/>
            <a:ext cx="2628000" cy="1512000"/>
          </a:xfrm>
          <a:solidFill>
            <a:schemeClr val="bg2">
              <a:lumMod val="95000"/>
            </a:schemeClr>
          </a:solidFill>
        </p:spPr>
        <p:txBody>
          <a:bodyPr lIns="36000" tIns="36000" rIns="36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04000" y="6213600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26" hasCustomPrompt="1"/>
          </p:nvPr>
        </p:nvSpPr>
        <p:spPr>
          <a:xfrm>
            <a:off x="323850" y="1438544"/>
            <a:ext cx="2627313" cy="432000"/>
          </a:xfrm>
          <a:solidFill>
            <a:schemeClr val="tx2"/>
          </a:solidFill>
        </p:spPr>
        <p:txBody>
          <a:bodyPr lIns="36000" tIns="0" rIns="36000" bIns="0"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22" name="Symbol zastępczy tekstu 13"/>
          <p:cNvSpPr>
            <a:spLocks noGrp="1"/>
          </p:cNvSpPr>
          <p:nvPr>
            <p:ph type="body" sz="quarter" idx="27" hasCustomPrompt="1"/>
          </p:nvPr>
        </p:nvSpPr>
        <p:spPr>
          <a:xfrm>
            <a:off x="3247569" y="1873569"/>
            <a:ext cx="2628000" cy="1512000"/>
          </a:xfrm>
          <a:solidFill>
            <a:schemeClr val="bg2">
              <a:lumMod val="95000"/>
            </a:schemeClr>
          </a:solidFill>
        </p:spPr>
        <p:txBody>
          <a:bodyPr lIns="36000" tIns="36000" rIns="36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23" name="Symbol zastępczy tekstu 2"/>
          <p:cNvSpPr>
            <a:spLocks noGrp="1"/>
          </p:cNvSpPr>
          <p:nvPr>
            <p:ph type="body" sz="quarter" idx="28" hasCustomPrompt="1"/>
          </p:nvPr>
        </p:nvSpPr>
        <p:spPr>
          <a:xfrm>
            <a:off x="3247569" y="1438544"/>
            <a:ext cx="2627313" cy="432000"/>
          </a:xfrm>
          <a:solidFill>
            <a:schemeClr val="tx2"/>
          </a:solidFill>
        </p:spPr>
        <p:txBody>
          <a:bodyPr lIns="36000" tIns="0" rIns="36000" bIns="0"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24" name="Symbol zastępczy tekstu 13"/>
          <p:cNvSpPr>
            <a:spLocks noGrp="1"/>
          </p:cNvSpPr>
          <p:nvPr>
            <p:ph type="body" sz="quarter" idx="29" hasCustomPrompt="1"/>
          </p:nvPr>
        </p:nvSpPr>
        <p:spPr>
          <a:xfrm>
            <a:off x="6190644" y="1874042"/>
            <a:ext cx="2628000" cy="1512000"/>
          </a:xfrm>
          <a:solidFill>
            <a:schemeClr val="bg2">
              <a:lumMod val="95000"/>
            </a:schemeClr>
          </a:solidFill>
        </p:spPr>
        <p:txBody>
          <a:bodyPr lIns="36000" tIns="36000" rIns="36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25" name="Symbol zastępczy tekstu 2"/>
          <p:cNvSpPr>
            <a:spLocks noGrp="1"/>
          </p:cNvSpPr>
          <p:nvPr>
            <p:ph type="body" sz="quarter" idx="30" hasCustomPrompt="1"/>
          </p:nvPr>
        </p:nvSpPr>
        <p:spPr>
          <a:xfrm>
            <a:off x="6190644" y="1438544"/>
            <a:ext cx="2627313" cy="432000"/>
          </a:xfrm>
          <a:solidFill>
            <a:schemeClr val="tx2"/>
          </a:solidFill>
        </p:spPr>
        <p:txBody>
          <a:bodyPr lIns="36000" tIns="0" rIns="36000" bIns="0"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26" name="Symbol zastępczy tekstu 13"/>
          <p:cNvSpPr>
            <a:spLocks noGrp="1"/>
          </p:cNvSpPr>
          <p:nvPr>
            <p:ph type="body" sz="quarter" idx="31" hasCustomPrompt="1"/>
          </p:nvPr>
        </p:nvSpPr>
        <p:spPr>
          <a:xfrm>
            <a:off x="323850" y="4101781"/>
            <a:ext cx="2628000" cy="1512000"/>
          </a:xfrm>
          <a:solidFill>
            <a:schemeClr val="bg2">
              <a:lumMod val="95000"/>
            </a:schemeClr>
          </a:solidFill>
        </p:spPr>
        <p:txBody>
          <a:bodyPr lIns="36000" tIns="36000" rIns="36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27" name="Symbol zastępczy tekstu 2"/>
          <p:cNvSpPr>
            <a:spLocks noGrp="1"/>
          </p:cNvSpPr>
          <p:nvPr>
            <p:ph type="body" sz="quarter" idx="32" hasCustomPrompt="1"/>
          </p:nvPr>
        </p:nvSpPr>
        <p:spPr>
          <a:xfrm>
            <a:off x="323850" y="3667071"/>
            <a:ext cx="2627313" cy="432000"/>
          </a:xfrm>
          <a:solidFill>
            <a:schemeClr val="tx2"/>
          </a:solidFill>
        </p:spPr>
        <p:txBody>
          <a:bodyPr lIns="36000" tIns="0" rIns="36000" bIns="0"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28" name="Symbol zastępczy tekstu 13"/>
          <p:cNvSpPr>
            <a:spLocks noGrp="1"/>
          </p:cNvSpPr>
          <p:nvPr>
            <p:ph type="body" sz="quarter" idx="33" hasCustomPrompt="1"/>
          </p:nvPr>
        </p:nvSpPr>
        <p:spPr>
          <a:xfrm>
            <a:off x="3247569" y="4101438"/>
            <a:ext cx="2628000" cy="1512000"/>
          </a:xfrm>
          <a:solidFill>
            <a:schemeClr val="bg2">
              <a:lumMod val="95000"/>
            </a:schemeClr>
          </a:solidFill>
        </p:spPr>
        <p:txBody>
          <a:bodyPr lIns="36000" tIns="36000" rIns="36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29" name="Symbol zastępczy tekstu 2"/>
          <p:cNvSpPr>
            <a:spLocks noGrp="1"/>
          </p:cNvSpPr>
          <p:nvPr>
            <p:ph type="body" sz="quarter" idx="34" hasCustomPrompt="1"/>
          </p:nvPr>
        </p:nvSpPr>
        <p:spPr>
          <a:xfrm>
            <a:off x="3247569" y="3667071"/>
            <a:ext cx="2627313" cy="432000"/>
          </a:xfrm>
          <a:solidFill>
            <a:schemeClr val="tx2"/>
          </a:solidFill>
        </p:spPr>
        <p:txBody>
          <a:bodyPr lIns="36000" tIns="0" rIns="36000" bIns="0"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30" name="Symbol zastępczy tekstu 13"/>
          <p:cNvSpPr>
            <a:spLocks noGrp="1"/>
          </p:cNvSpPr>
          <p:nvPr>
            <p:ph type="body" sz="quarter" idx="35" hasCustomPrompt="1"/>
          </p:nvPr>
        </p:nvSpPr>
        <p:spPr>
          <a:xfrm>
            <a:off x="6186558" y="4101438"/>
            <a:ext cx="2628000" cy="1512000"/>
          </a:xfrm>
          <a:solidFill>
            <a:schemeClr val="bg2">
              <a:lumMod val="95000"/>
            </a:schemeClr>
          </a:solidFill>
        </p:spPr>
        <p:txBody>
          <a:bodyPr lIns="36000" tIns="36000" rIns="36000" bIns="36000" numCol="1" spcCol="288000"/>
          <a:lstStyle>
            <a:lvl1pPr marL="0" indent="0" defTabSz="35718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Times New Roman" panose="02020603050405020304" pitchFamily="18" charset="0"/>
              <a:buNone/>
              <a:defRPr sz="1400" b="0"/>
            </a:lvl1pPr>
            <a:lvl2pPr marL="288000" marR="0" indent="-228600" algn="l" defTabSz="5381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120000"/>
              <a:buFont typeface="Times New Roman" panose="02020603050405020304" pitchFamily="18" charset="0"/>
              <a:buChar char="̴"/>
              <a:tabLst/>
              <a:defRPr sz="1400"/>
            </a:lvl2pPr>
            <a:lvl3pPr marL="504000">
              <a:defRPr sz="1600"/>
            </a:lvl3pPr>
            <a:lvl4pPr marL="563400" indent="0">
              <a:buFont typeface="Times New Roman" panose="02020603050405020304" pitchFamily="18" charset="0"/>
              <a:buNone/>
              <a:defRPr sz="1400"/>
            </a:lvl4pPr>
          </a:lstStyle>
          <a:p>
            <a:pPr lvl="0"/>
            <a:r>
              <a:rPr lang="pl-PL" dirty="0"/>
              <a:t>Kliknij, aby dodać tekst slajdu (Calibri 14 </a:t>
            </a:r>
            <a:r>
              <a:rPr lang="pl-PL" dirty="0" err="1"/>
              <a:t>pt</a:t>
            </a:r>
            <a:r>
              <a:rPr lang="pl-PL" dirty="0"/>
              <a:t>) </a:t>
            </a:r>
          </a:p>
          <a:p>
            <a:pPr lvl="1"/>
            <a:r>
              <a:rPr lang="pl-PL" dirty="0"/>
              <a:t>Pierwszy poziom wypunktowania</a:t>
            </a:r>
          </a:p>
          <a:p>
            <a:pPr lvl="0"/>
            <a:endParaRPr lang="pl-PL" dirty="0"/>
          </a:p>
        </p:txBody>
      </p:sp>
      <p:sp>
        <p:nvSpPr>
          <p:cNvPr id="31" name="Symbol zastępczy tekstu 2"/>
          <p:cNvSpPr>
            <a:spLocks noGrp="1"/>
          </p:cNvSpPr>
          <p:nvPr>
            <p:ph type="body" sz="quarter" idx="36" hasCustomPrompt="1"/>
          </p:nvPr>
        </p:nvSpPr>
        <p:spPr>
          <a:xfrm>
            <a:off x="6186558" y="3667071"/>
            <a:ext cx="2627313" cy="432000"/>
          </a:xfrm>
          <a:solidFill>
            <a:schemeClr val="tx2"/>
          </a:solidFill>
        </p:spPr>
        <p:txBody>
          <a:bodyPr lIns="36000" tIns="0" rIns="36000" bIns="0" anchor="ctr"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32" name="Symbol zastępczy tekstu 4"/>
          <p:cNvSpPr>
            <a:spLocks noGrp="1"/>
          </p:cNvSpPr>
          <p:nvPr>
            <p:ph type="body" sz="quarter" idx="37" hasCustomPrompt="1"/>
          </p:nvPr>
        </p:nvSpPr>
        <p:spPr>
          <a:xfrm>
            <a:off x="324000" y="5774625"/>
            <a:ext cx="8496000" cy="3048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pl-PL" dirty="0"/>
              <a:t>Kliknij, aby dodać źródło</a:t>
            </a:r>
          </a:p>
        </p:txBody>
      </p:sp>
      <p:cxnSp>
        <p:nvCxnSpPr>
          <p:cNvPr id="18" name="Straight Arrow Connector 6"/>
          <p:cNvCxnSpPr>
            <a:cxnSpLocks/>
          </p:cNvCxnSpPr>
          <p:nvPr userDrawn="1"/>
        </p:nvCxnSpPr>
        <p:spPr>
          <a:xfrm>
            <a:off x="324000" y="1152000"/>
            <a:ext cx="6840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Tytuł prezentacji (Times New Roman, 24 </a:t>
            </a:r>
            <a:r>
              <a:rPr lang="pl-PL" dirty="0" err="1"/>
              <a:t>pt</a:t>
            </a:r>
            <a:r>
              <a:rPr lang="pl-PL" dirty="0"/>
              <a:t>),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office</a:t>
            </a:r>
            <a:r>
              <a:rPr lang="pl-PL" dirty="0"/>
              <a:t> </a:t>
            </a:r>
            <a:r>
              <a:rPr lang="pl-PL" dirty="0" err="1"/>
              <a:t>quam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94951575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04000" y="6213600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Symbol zastępczy tekstu 2"/>
          <p:cNvSpPr>
            <a:spLocks noGrp="1"/>
          </p:cNvSpPr>
          <p:nvPr>
            <p:ph type="body" sz="quarter" idx="11" hasCustomPrompt="1"/>
          </p:nvPr>
        </p:nvSpPr>
        <p:spPr>
          <a:xfrm>
            <a:off x="3081528" y="1522921"/>
            <a:ext cx="5733288" cy="333311"/>
          </a:xfrm>
        </p:spPr>
        <p:txBody>
          <a:bodyPr lIns="0" tIns="0" rIns="0" bIns="0"/>
          <a:lstStyle>
            <a:lvl1pPr marL="0" indent="0">
              <a:buNone/>
              <a:defRPr sz="1400">
                <a:latin typeface="+mn-lt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800" dirty="0">
                <a:solidFill>
                  <a:schemeClr val="tx2"/>
                </a:solidFill>
              </a:rPr>
              <a:t>Imię Nazwisko</a:t>
            </a:r>
          </a:p>
        </p:txBody>
      </p:sp>
      <p:sp>
        <p:nvSpPr>
          <p:cNvPr id="8" name="Symbol zastępczy obrazu 3"/>
          <p:cNvSpPr>
            <a:spLocks noGrp="1"/>
          </p:cNvSpPr>
          <p:nvPr>
            <p:ph type="pic" sz="quarter" idx="12"/>
          </p:nvPr>
        </p:nvSpPr>
        <p:spPr>
          <a:xfrm>
            <a:off x="324000" y="1522921"/>
            <a:ext cx="2437488" cy="3446462"/>
          </a:xfrm>
        </p:spPr>
      </p:sp>
      <p:sp>
        <p:nvSpPr>
          <p:cNvPr id="10" name="Symbol zastępczy tekstu 2"/>
          <p:cNvSpPr>
            <a:spLocks noGrp="1"/>
          </p:cNvSpPr>
          <p:nvPr>
            <p:ph type="body" sz="quarter" idx="15" hasCustomPrompt="1"/>
          </p:nvPr>
        </p:nvSpPr>
        <p:spPr>
          <a:xfrm>
            <a:off x="3081528" y="2359152"/>
            <a:ext cx="5733288" cy="2610231"/>
          </a:xfrm>
        </p:spPr>
        <p:txBody>
          <a:bodyPr lIns="0" tIns="0" rIns="0" bIns="0"/>
          <a:lstStyle>
            <a:lvl1pPr marL="0" indent="0">
              <a:buNone/>
              <a:defRPr sz="1400">
                <a:latin typeface="+mn-lt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pc="-5" dirty="0" err="1"/>
              <a:t>Xerum</a:t>
            </a:r>
            <a:r>
              <a:rPr lang="pl-PL" spc="-5" dirty="0"/>
              <a:t> </a:t>
            </a:r>
            <a:r>
              <a:rPr lang="pl-PL" spc="-5" dirty="0" err="1"/>
              <a:t>sitaquasit</a:t>
            </a:r>
            <a:r>
              <a:rPr lang="pl-PL" spc="-5" dirty="0"/>
              <a:t>, </a:t>
            </a:r>
            <a:r>
              <a:rPr lang="pl-PL" spc="-10" dirty="0"/>
              <a:t>con </a:t>
            </a:r>
            <a:r>
              <a:rPr lang="pl-PL" spc="-10" dirty="0" err="1"/>
              <a:t>eumquam</a:t>
            </a:r>
            <a:r>
              <a:rPr lang="pl-PL" spc="-10" dirty="0"/>
              <a:t> </a:t>
            </a:r>
            <a:r>
              <a:rPr lang="pl-PL" spc="-10" dirty="0" err="1"/>
              <a:t>restibusti</a:t>
            </a:r>
            <a:r>
              <a:rPr lang="pl-PL" spc="-10" dirty="0"/>
              <a:t> </a:t>
            </a:r>
            <a:r>
              <a:rPr lang="pl-PL" spc="-5" dirty="0" err="1"/>
              <a:t>tem</a:t>
            </a:r>
            <a:r>
              <a:rPr lang="pl-PL" spc="-5" dirty="0"/>
              <a:t> </a:t>
            </a:r>
            <a:r>
              <a:rPr lang="pl-PL" spc="-5" dirty="0" err="1"/>
              <a:t>hari</a:t>
            </a:r>
            <a:r>
              <a:rPr lang="pl-PL" spc="-5" dirty="0"/>
              <a:t> </a:t>
            </a:r>
            <a:r>
              <a:rPr lang="pl-PL" spc="-20" dirty="0" err="1"/>
              <a:t>debitatur</a:t>
            </a:r>
            <a:r>
              <a:rPr lang="pl-PL" spc="-20" dirty="0"/>
              <a:t>,  </a:t>
            </a:r>
            <a:r>
              <a:rPr lang="pl-PL" spc="-5" dirty="0" err="1"/>
              <a:t>odit</a:t>
            </a:r>
            <a:r>
              <a:rPr lang="pl-PL" spc="-5" dirty="0"/>
              <a:t> </a:t>
            </a:r>
            <a:r>
              <a:rPr lang="pl-PL" spc="-5" dirty="0" err="1"/>
              <a:t>magnam</a:t>
            </a:r>
            <a:r>
              <a:rPr lang="pl-PL" spc="-5" dirty="0"/>
              <a:t> </a:t>
            </a:r>
            <a:r>
              <a:rPr lang="pl-PL" dirty="0" err="1"/>
              <a:t>faccus</a:t>
            </a:r>
            <a:r>
              <a:rPr lang="pl-PL" dirty="0"/>
              <a:t> </a:t>
            </a:r>
            <a:r>
              <a:rPr lang="pl-PL" spc="-5" dirty="0"/>
              <a:t>pora </a:t>
            </a:r>
            <a:r>
              <a:rPr lang="pl-PL" spc="-5" dirty="0" err="1"/>
              <a:t>asperup</a:t>
            </a:r>
            <a:r>
              <a:rPr lang="pl-PL" spc="-5" dirty="0"/>
              <a:t> </a:t>
            </a:r>
            <a:r>
              <a:rPr lang="pl-PL" spc="-5" dirty="0" err="1"/>
              <a:t>isquaep</a:t>
            </a:r>
            <a:r>
              <a:rPr lang="pl-PL" spc="-5" dirty="0"/>
              <a:t> </a:t>
            </a:r>
            <a:r>
              <a:rPr lang="pl-PL" spc="-5" dirty="0" err="1"/>
              <a:t>udandis</a:t>
            </a:r>
            <a:r>
              <a:rPr lang="pl-PL" spc="-5" dirty="0"/>
              <a:t> </a:t>
            </a:r>
            <a:r>
              <a:rPr lang="pl-PL" spc="-5" dirty="0" err="1"/>
              <a:t>is</a:t>
            </a:r>
            <a:r>
              <a:rPr lang="pl-PL" spc="-5" dirty="0"/>
              <a:t> </a:t>
            </a:r>
            <a:r>
              <a:rPr lang="pl-PL" spc="-10" dirty="0" err="1"/>
              <a:t>dus</a:t>
            </a:r>
            <a:r>
              <a:rPr lang="pl-PL" spc="-10" dirty="0"/>
              <a:t> </a:t>
            </a:r>
            <a:r>
              <a:rPr lang="pl-PL" dirty="0" err="1"/>
              <a:t>il</a:t>
            </a:r>
            <a:r>
              <a:rPr lang="pl-PL" dirty="0"/>
              <a:t> </a:t>
            </a:r>
            <a:r>
              <a:rPr lang="pl-PL" spc="-10" dirty="0" err="1"/>
              <a:t>ium</a:t>
            </a:r>
            <a:r>
              <a:rPr lang="pl-PL" spc="-10" dirty="0"/>
              <a:t>  </a:t>
            </a:r>
            <a:r>
              <a:rPr lang="pl-PL" dirty="0" err="1"/>
              <a:t>facearum</a:t>
            </a:r>
            <a:r>
              <a:rPr lang="pl-PL" dirty="0"/>
              <a:t>, </a:t>
            </a:r>
            <a:r>
              <a:rPr lang="pl-PL" spc="5" dirty="0"/>
              <a:t>od </a:t>
            </a:r>
            <a:r>
              <a:rPr lang="pl-PL" spc="-10" dirty="0" err="1"/>
              <a:t>ut</a:t>
            </a:r>
            <a:r>
              <a:rPr lang="pl-PL" spc="-10" dirty="0"/>
              <a:t> </a:t>
            </a:r>
            <a:r>
              <a:rPr lang="pl-PL" spc="-5" dirty="0"/>
              <a:t>ma </a:t>
            </a:r>
            <a:r>
              <a:rPr lang="pl-PL" spc="-10" dirty="0"/>
              <a:t>sit </a:t>
            </a:r>
            <a:r>
              <a:rPr lang="pl-PL" spc="-5" dirty="0" err="1"/>
              <a:t>hilit</a:t>
            </a:r>
            <a:r>
              <a:rPr lang="pl-PL" spc="-5" dirty="0"/>
              <a:t> </a:t>
            </a:r>
            <a:r>
              <a:rPr lang="pl-PL" spc="-10" dirty="0" err="1"/>
              <a:t>eatum</a:t>
            </a:r>
            <a:r>
              <a:rPr lang="pl-PL" spc="-10" dirty="0"/>
              <a:t> </a:t>
            </a:r>
            <a:r>
              <a:rPr lang="pl-PL" dirty="0"/>
              <a:t>et </a:t>
            </a:r>
            <a:r>
              <a:rPr lang="pl-PL" spc="-15" dirty="0" err="1"/>
              <a:t>voluptatur</a:t>
            </a:r>
            <a:r>
              <a:rPr lang="pl-PL" spc="-15" dirty="0"/>
              <a:t> </a:t>
            </a:r>
            <a:r>
              <a:rPr lang="pl-PL" spc="-5" dirty="0" err="1"/>
              <a:t>acessitatia</a:t>
            </a:r>
            <a:r>
              <a:rPr lang="pl-PL" spc="-5" dirty="0"/>
              <a:t> </a:t>
            </a:r>
            <a:r>
              <a:rPr lang="pl-PL" dirty="0"/>
              <a:t>do-  </a:t>
            </a:r>
            <a:r>
              <a:rPr lang="pl-PL" spc="-10" dirty="0" err="1"/>
              <a:t>eumquamuscia</a:t>
            </a:r>
            <a:r>
              <a:rPr lang="pl-PL" spc="-10" dirty="0"/>
              <a:t> </a:t>
            </a:r>
            <a:r>
              <a:rPr lang="pl-PL" spc="-10" dirty="0" err="1"/>
              <a:t>quam</a:t>
            </a:r>
            <a:r>
              <a:rPr lang="pl-PL" spc="-10" dirty="0"/>
              <a:t> </a:t>
            </a:r>
            <a:r>
              <a:rPr lang="pl-PL" spc="-10" dirty="0" err="1"/>
              <a:t>repratio</a:t>
            </a:r>
            <a:r>
              <a:rPr lang="pl-PL" spc="-10" dirty="0"/>
              <a:t> </a:t>
            </a:r>
            <a:r>
              <a:rPr lang="pl-PL" spc="-10" dirty="0" err="1"/>
              <a:t>dolor</a:t>
            </a:r>
            <a:r>
              <a:rPr lang="pl-PL" spc="-10" dirty="0"/>
              <a:t> re </a:t>
            </a:r>
            <a:r>
              <a:rPr lang="pl-PL" spc="-5" dirty="0" err="1"/>
              <a:t>vendis</a:t>
            </a:r>
            <a:r>
              <a:rPr lang="pl-PL" spc="-5" dirty="0"/>
              <a:t> </a:t>
            </a:r>
            <a:r>
              <a:rPr lang="pl-PL" spc="-10" dirty="0" err="1"/>
              <a:t>utemolo</a:t>
            </a:r>
            <a:r>
              <a:rPr lang="pl-PL" spc="-10" dirty="0"/>
              <a:t> </a:t>
            </a:r>
            <a:r>
              <a:rPr lang="pl-PL" spc="-10" dirty="0" err="1"/>
              <a:t>riatque</a:t>
            </a:r>
            <a:r>
              <a:rPr lang="pl-PL" spc="-10" dirty="0"/>
              <a:t>  </a:t>
            </a:r>
            <a:r>
              <a:rPr lang="pl-PL" spc="-10" dirty="0" err="1"/>
              <a:t>volor</a:t>
            </a:r>
            <a:r>
              <a:rPr lang="pl-PL" spc="-10" dirty="0"/>
              <a:t> </a:t>
            </a:r>
            <a:r>
              <a:rPr lang="pl-PL" spc="-10" dirty="0" err="1"/>
              <a:t>sunt</a:t>
            </a:r>
            <a:r>
              <a:rPr lang="pl-PL" spc="-10" dirty="0"/>
              <a:t>, </a:t>
            </a:r>
            <a:r>
              <a:rPr lang="pl-PL" spc="-5" dirty="0" err="1"/>
              <a:t>odipsam</a:t>
            </a:r>
            <a:r>
              <a:rPr lang="pl-PL" spc="-5" dirty="0"/>
              <a:t> sum </a:t>
            </a:r>
            <a:r>
              <a:rPr lang="pl-PL" spc="-5" dirty="0" err="1"/>
              <a:t>inctet</a:t>
            </a:r>
            <a:r>
              <a:rPr lang="pl-PL" spc="-5" dirty="0"/>
              <a:t> </a:t>
            </a:r>
            <a:r>
              <a:rPr lang="pl-PL" dirty="0" err="1"/>
              <a:t>hicia</a:t>
            </a:r>
            <a:r>
              <a:rPr lang="pl-PL" dirty="0"/>
              <a:t> </a:t>
            </a:r>
            <a:r>
              <a:rPr lang="pl-PL" spc="-5" dirty="0" err="1"/>
              <a:t>plibusaest</a:t>
            </a:r>
            <a:r>
              <a:rPr lang="pl-PL" spc="-5" dirty="0"/>
              <a:t>, qui </a:t>
            </a:r>
            <a:r>
              <a:rPr lang="pl-PL" spc="-10" dirty="0" err="1"/>
              <a:t>dolorernat</a:t>
            </a:r>
            <a:r>
              <a:rPr lang="pl-PL" spc="-10" dirty="0"/>
              <a:t>  </a:t>
            </a:r>
            <a:r>
              <a:rPr lang="pl-PL" spc="-10" dirty="0" err="1"/>
              <a:t>ut</a:t>
            </a:r>
            <a:r>
              <a:rPr lang="pl-PL" spc="-10" dirty="0"/>
              <a:t> </a:t>
            </a:r>
            <a:r>
              <a:rPr lang="pl-PL" dirty="0"/>
              <a:t>et </a:t>
            </a:r>
            <a:r>
              <a:rPr lang="pl-PL" dirty="0" err="1"/>
              <a:t>esequi</a:t>
            </a:r>
            <a:r>
              <a:rPr lang="pl-PL" dirty="0"/>
              <a:t> </a:t>
            </a:r>
            <a:r>
              <a:rPr lang="pl-PL" spc="-20" dirty="0"/>
              <a:t>aut</a:t>
            </a:r>
            <a:r>
              <a:rPr lang="pl-PL" spc="-65" dirty="0"/>
              <a:t> </a:t>
            </a:r>
            <a:r>
              <a:rPr lang="pl-PL" spc="-10" dirty="0" err="1"/>
              <a:t>eat</a:t>
            </a:r>
            <a:r>
              <a:rPr lang="pl-PL" spc="-10" dirty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pl-PL" spc="-10" dirty="0">
              <a:solidFill>
                <a:srgbClr val="626769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pc="-10" dirty="0">
                <a:solidFill>
                  <a:srgbClr val="626769"/>
                </a:solidFill>
              </a:rPr>
              <a:t>tel.: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pc="-10" dirty="0" err="1">
                <a:solidFill>
                  <a:srgbClr val="626769"/>
                </a:solidFill>
              </a:rPr>
              <a:t>mob</a:t>
            </a:r>
            <a:r>
              <a:rPr lang="pl-PL" spc="-10" dirty="0">
                <a:solidFill>
                  <a:srgbClr val="626769"/>
                </a:solidFill>
              </a:rPr>
              <a:t>.: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pc="-10" dirty="0">
                <a:solidFill>
                  <a:srgbClr val="626769"/>
                </a:solidFill>
              </a:rPr>
              <a:t>e-mail: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pc="-10" dirty="0">
                <a:solidFill>
                  <a:srgbClr val="626769"/>
                </a:solidFill>
              </a:rPr>
              <a:t>www.paih.pl</a:t>
            </a:r>
          </a:p>
        </p:txBody>
      </p:sp>
      <p:sp>
        <p:nvSpPr>
          <p:cNvPr id="17" name="Symbol zastępczy tekstu 2"/>
          <p:cNvSpPr>
            <a:spLocks noGrp="1"/>
          </p:cNvSpPr>
          <p:nvPr>
            <p:ph type="body" sz="quarter" idx="16" hasCustomPrompt="1"/>
          </p:nvPr>
        </p:nvSpPr>
        <p:spPr>
          <a:xfrm>
            <a:off x="3081528" y="1886172"/>
            <a:ext cx="5733288" cy="327190"/>
          </a:xfrm>
        </p:spPr>
        <p:txBody>
          <a:bodyPr lIns="0" tIns="0" rIns="0" bIns="0"/>
          <a:lstStyle>
            <a:lvl1pPr marL="0" indent="0">
              <a:buNone/>
              <a:defRPr sz="1400">
                <a:latin typeface="+mn-lt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pc="-10" dirty="0">
                <a:solidFill>
                  <a:srgbClr val="626769"/>
                </a:solidFill>
              </a:rPr>
              <a:t>Stanowisko</a:t>
            </a:r>
          </a:p>
        </p:txBody>
      </p:sp>
      <p:cxnSp>
        <p:nvCxnSpPr>
          <p:cNvPr id="11" name="Straight Arrow Connector 6"/>
          <p:cNvCxnSpPr>
            <a:cxnSpLocks/>
          </p:cNvCxnSpPr>
          <p:nvPr userDrawn="1"/>
        </p:nvCxnSpPr>
        <p:spPr>
          <a:xfrm>
            <a:off x="324000" y="1152000"/>
            <a:ext cx="6840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ymbol zastępczy tekstu 11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324913"/>
            <a:ext cx="6480150" cy="82708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2400">
                <a:latin typeface="+mj-lt"/>
              </a:defRPr>
            </a:lvl1pPr>
          </a:lstStyle>
          <a:p>
            <a:pPr lvl="0"/>
            <a:r>
              <a:rPr lang="pl-PL" dirty="0"/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1065640810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ne kontaktow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/>
          <p:cNvCxnSpPr>
            <a:cxnSpLocks/>
          </p:cNvCxnSpPr>
          <p:nvPr userDrawn="1"/>
        </p:nvCxnSpPr>
        <p:spPr>
          <a:xfrm>
            <a:off x="468000" y="3698673"/>
            <a:ext cx="8208000" cy="13791"/>
          </a:xfrm>
          <a:prstGeom prst="straightConnector1">
            <a:avLst/>
          </a:prstGeom>
          <a:ln w="25400">
            <a:gradFill flip="none" rotWithShape="1">
              <a:gsLst>
                <a:gs pos="65000">
                  <a:srgbClr val="D2796D"/>
                </a:gs>
                <a:gs pos="35000">
                  <a:srgbClr val="C34B45"/>
                </a:gs>
                <a:gs pos="100000">
                  <a:schemeClr val="bg1"/>
                </a:gs>
                <a:gs pos="0">
                  <a:schemeClr val="accent1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ymbol zastępczy tekstu 2"/>
          <p:cNvSpPr>
            <a:spLocks noGrp="1"/>
          </p:cNvSpPr>
          <p:nvPr>
            <p:ph type="body" sz="quarter" idx="15" hasCustomPrompt="1"/>
          </p:nvPr>
        </p:nvSpPr>
        <p:spPr>
          <a:xfrm>
            <a:off x="468000" y="1837945"/>
            <a:ext cx="5733288" cy="1517904"/>
          </a:xfr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latin typeface="+mn-lt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pc="-5" dirty="0">
                <a:solidFill>
                  <a:srgbClr val="626769"/>
                </a:solidFill>
              </a:rPr>
              <a:t>Adres</a:t>
            </a:r>
          </a:p>
        </p:txBody>
      </p:sp>
      <p:sp>
        <p:nvSpPr>
          <p:cNvPr id="10" name="Symbol zastępczy tekstu 2"/>
          <p:cNvSpPr>
            <a:spLocks noGrp="1"/>
          </p:cNvSpPr>
          <p:nvPr>
            <p:ph type="body" sz="quarter" idx="16" hasCustomPrompt="1"/>
          </p:nvPr>
        </p:nvSpPr>
        <p:spPr>
          <a:xfrm>
            <a:off x="468000" y="4055288"/>
            <a:ext cx="5733288" cy="1517904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latin typeface="+mn-lt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pc="-5" dirty="0">
                <a:solidFill>
                  <a:srgbClr val="626769"/>
                </a:solidFill>
              </a:rPr>
              <a:t>Kontakt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804000" y="6213600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EC0B16D-D7FB-4722-A93E-B27BAD17AAF8}" type="slidenum">
              <a:rPr lang="pl-PL" sz="1600" smtClean="0">
                <a:solidFill>
                  <a:schemeClr val="tx2"/>
                </a:solidFill>
                <a:latin typeface="+mj-lt"/>
              </a:rPr>
              <a:pPr algn="r"/>
              <a:t>‹#›</a:t>
            </a:fld>
            <a:endParaRPr lang="pl-PL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68515847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ACF7-F0A0-4A91-BFC8-73FFE143871A}" type="datetimeFigureOut">
              <a:rPr lang="pl-PL" smtClean="0"/>
              <a:t>2017-12-21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0B16D-D7FB-4722-A93E-B27BAD17AAF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9118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74" r:id="rId4"/>
    <p:sldLayoutId id="2147483662" r:id="rId5"/>
    <p:sldLayoutId id="2147483675" r:id="rId6"/>
    <p:sldLayoutId id="2147483676" r:id="rId7"/>
    <p:sldLayoutId id="2147483683" r:id="rId8"/>
    <p:sldLayoutId id="2147483684" r:id="rId9"/>
    <p:sldLayoutId id="2147483682" r:id="rId10"/>
    <p:sldLayoutId id="2147483685" r:id="rId11"/>
    <p:sldLayoutId id="2147483686" r:id="rId12"/>
    <p:sldLayoutId id="2147483687" r:id="rId13"/>
    <p:sldLayoutId id="2147483677" r:id="rId14"/>
    <p:sldLayoutId id="2147483688" r:id="rId15"/>
    <p:sldLayoutId id="2147483681" r:id="rId16"/>
    <p:sldLayoutId id="2147483678" r:id="rId17"/>
    <p:sldLayoutId id="2147483690" r:id="rId18"/>
    <p:sldLayoutId id="2147483689" r:id="rId19"/>
    <p:sldLayoutId id="2147483691" r:id="rId20"/>
    <p:sldLayoutId id="2147483692" r:id="rId21"/>
    <p:sldLayoutId id="2147483693" r:id="rId22"/>
    <p:sldLayoutId id="2147483697" r:id="rId23"/>
    <p:sldLayoutId id="2147483694" r:id="rId24"/>
    <p:sldLayoutId id="2147483696" r:id="rId25"/>
    <p:sldLayoutId id="2147483695" r:id="rId26"/>
    <p:sldLayoutId id="2147483679" r:id="rId27"/>
    <p:sldLayoutId id="2147483680" r:id="rId28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en.wikipedia.org/wiki/File:Masthead_sub.gif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fr.pl/" TargetMode="External"/><Relationship Id="rId2" Type="http://schemas.openxmlformats.org/officeDocument/2006/relationships/hyperlink" Target="mailto:miroslaw.odziemczyk@" TargetMode="Externa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349956" y="1504949"/>
            <a:ext cx="8263466" cy="2220383"/>
          </a:xfrm>
        </p:spPr>
        <p:txBody>
          <a:bodyPr/>
          <a:lstStyle/>
          <a:p>
            <a:r>
              <a:rPr lang="pl-PL" sz="3400" dirty="0"/>
              <a:t>Wzorzec gminnej witryny internetowej                </a:t>
            </a:r>
            <a:r>
              <a:rPr lang="pl-PL" sz="2000" dirty="0"/>
              <a:t>- wg. standardów PAIH S.A.</a:t>
            </a:r>
          </a:p>
          <a:p>
            <a:r>
              <a:rPr lang="pl-PL" sz="3400" dirty="0"/>
              <a:t>Skuteczne techniki promocji oferty inwestycyjnej.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468312" y="4249280"/>
            <a:ext cx="8404755" cy="1122363"/>
          </a:xfrm>
        </p:spPr>
        <p:txBody>
          <a:bodyPr/>
          <a:lstStyle/>
          <a:p>
            <a:r>
              <a:rPr lang="pl-PL" dirty="0"/>
              <a:t>Reguły tworzenia gminnego portalu internetowego „Invest i Gmina”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Mirosław Odziemczyk</a:t>
            </a:r>
          </a:p>
          <a:p>
            <a:r>
              <a:rPr lang="pl-PL" dirty="0"/>
              <a:t>Warszawa, grudzień 2017 r.</a:t>
            </a:r>
          </a:p>
        </p:txBody>
      </p:sp>
    </p:spTree>
    <p:extLst>
      <p:ext uri="{BB962C8B-B14F-4D97-AF65-F5344CB8AC3E}">
        <p14:creationId xmlns:p14="http://schemas.microsoft.com/office/powerpoint/2010/main" val="6557665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347E49D-2648-4707-9E2C-211FBF8C47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3000495"/>
              </p:ext>
            </p:extLst>
          </p:nvPr>
        </p:nvGraphicFramePr>
        <p:xfrm>
          <a:off x="983810" y="1612193"/>
          <a:ext cx="7448989" cy="5065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Prostokąt 1">
            <a:extLst>
              <a:ext uri="{FF2B5EF4-FFF2-40B4-BE49-F238E27FC236}">
                <a16:creationId xmlns:a16="http://schemas.microsoft.com/office/drawing/2014/main" id="{6FA8B47A-8429-45F5-BCD1-3CA002552E19}"/>
              </a:ext>
            </a:extLst>
          </p:cNvPr>
          <p:cNvSpPr/>
          <p:nvPr/>
        </p:nvSpPr>
        <p:spPr>
          <a:xfrm>
            <a:off x="223182" y="1212083"/>
            <a:ext cx="59699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dirty="0">
                <a:solidFill>
                  <a:srgbClr val="C00000"/>
                </a:solidFill>
              </a:rPr>
              <a:t>Staż dla pracowników Partnerów regionalnych PAIH S.A.</a:t>
            </a:r>
            <a:endParaRPr lang="pl-PL" sz="1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6708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126C56-B085-419F-B4FD-F2CAFDA2F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93126C56-B085-419F-B4FD-F2CAFDA2F1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E2FCD0-497B-4318-A066-A3F13ADF03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>
                                            <p:graphicEl>
                                              <a:dgm id="{78E2FCD0-497B-4318-A066-A3F13ADF03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2BC484B-6EE4-4A1C-BE33-8BCFF346F6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>
                                            <p:graphicEl>
                                              <a:dgm id="{A2BC484B-6EE4-4A1C-BE33-8BCFF346F6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29DACC2-9A0E-42C4-BEE0-43D2F59AB9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">
                                            <p:graphicEl>
                                              <a:dgm id="{E29DACC2-9A0E-42C4-BEE0-43D2F59AB9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99669C5-A333-4FDF-9EFC-2F30ED4847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5">
                                            <p:graphicEl>
                                              <a:dgm id="{599669C5-A333-4FDF-9EFC-2F30ED4847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6447FE7-06C2-491B-ACC8-CE40DA30A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5">
                                            <p:graphicEl>
                                              <a:dgm id="{16447FE7-06C2-491B-ACC8-CE40DA30A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0D7666C-1B48-4909-A1F3-3BD97C5D6D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">
                                            <p:graphicEl>
                                              <a:dgm id="{A0D7666C-1B48-4909-A1F3-3BD97C5D6D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D4A48D3-8443-4FC9-83F9-2C94B404CC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">
                                            <p:graphicEl>
                                              <a:dgm id="{5D4A48D3-8443-4FC9-83F9-2C94B404CC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6FCF72C-D369-4CFF-8A96-02B99E5C22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">
                                            <p:graphicEl>
                                              <a:dgm id="{66FCF72C-D369-4CFF-8A96-02B99E5C22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0AF3002-BA80-45E1-8F20-B329D8BBF0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">
                                            <p:graphicEl>
                                              <a:dgm id="{80AF3002-BA80-45E1-8F20-B329D8BBF0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00B0DC8-A801-4419-BF21-14E80995E8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5">
                                            <p:graphicEl>
                                              <a:dgm id="{D00B0DC8-A801-4419-BF21-14E80995E8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A11FED7-A070-4652-A9FD-7F01BDC84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5">
                                            <p:graphicEl>
                                              <a:dgm id="{3A11FED7-A070-4652-A9FD-7F01BDC845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EEE2293-8437-4129-8C3F-E671E51182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5">
                                            <p:graphicEl>
                                              <a:dgm id="{7EEE2293-8437-4129-8C3F-E671E51182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42DDD9D-640A-459B-8A21-5D810561C1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5">
                                            <p:graphicEl>
                                              <a:dgm id="{142DDD9D-640A-459B-8A21-5D810561C1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71CD60-2BB6-4329-BEFD-2FDE7A125E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5">
                                            <p:graphicEl>
                                              <a:dgm id="{BD71CD60-2BB6-4329-BEFD-2FDE7A125E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Jak promować ofertę inwestycyjną</a:t>
            </a:r>
          </a:p>
        </p:txBody>
      </p:sp>
      <p:sp>
        <p:nvSpPr>
          <p:cNvPr id="14" name="Oval 28">
            <a:extLst>
              <a:ext uri="{FF2B5EF4-FFF2-40B4-BE49-F238E27FC236}">
                <a16:creationId xmlns:a16="http://schemas.microsoft.com/office/drawing/2014/main" id="{CD0DD5E8-70D9-4201-8C04-45C1FEC2D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801" y="2373998"/>
            <a:ext cx="26289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l-PL" altLang="pl-PL" sz="2000" b="1"/>
              <a:t>Kontakt z mediami</a:t>
            </a:r>
          </a:p>
        </p:txBody>
      </p:sp>
      <p:sp>
        <p:nvSpPr>
          <p:cNvPr id="15" name="Oval 28">
            <a:extLst>
              <a:ext uri="{FF2B5EF4-FFF2-40B4-BE49-F238E27FC236}">
                <a16:creationId xmlns:a16="http://schemas.microsoft.com/office/drawing/2014/main" id="{2C79EE87-B660-43CD-B079-0251B8829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433" y="3907632"/>
            <a:ext cx="2665412" cy="9144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l-PL" altLang="pl-PL" sz="2000" b="1"/>
              <a:t>Strona internetowa</a:t>
            </a:r>
          </a:p>
        </p:txBody>
      </p:sp>
      <p:sp>
        <p:nvSpPr>
          <p:cNvPr id="16" name="Oval 28">
            <a:extLst>
              <a:ext uri="{FF2B5EF4-FFF2-40B4-BE49-F238E27FC236}">
                <a16:creationId xmlns:a16="http://schemas.microsoft.com/office/drawing/2014/main" id="{2B2CD2C9-01BC-4366-8947-E4C71B01D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38" y="4941888"/>
            <a:ext cx="3673475" cy="9144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l-PL" altLang="pl-PL" sz="2000" b="1"/>
              <a:t>Wizyty kadry kierowniczej</a:t>
            </a:r>
          </a:p>
        </p:txBody>
      </p:sp>
      <p:sp>
        <p:nvSpPr>
          <p:cNvPr id="17" name="Oval 28">
            <a:extLst>
              <a:ext uri="{FF2B5EF4-FFF2-40B4-BE49-F238E27FC236}">
                <a16:creationId xmlns:a16="http://schemas.microsoft.com/office/drawing/2014/main" id="{FA4D6079-90EA-49AD-A68A-A73F5A440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3500438"/>
            <a:ext cx="3121025" cy="9144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609600" indent="-609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pl-PL" altLang="pl-PL" sz="2000" b="1" dirty="0"/>
              <a:t>Udział w targach</a:t>
            </a:r>
          </a:p>
        </p:txBody>
      </p:sp>
      <p:sp>
        <p:nvSpPr>
          <p:cNvPr id="18" name="Oval 28">
            <a:extLst>
              <a:ext uri="{FF2B5EF4-FFF2-40B4-BE49-F238E27FC236}">
                <a16:creationId xmlns:a16="http://schemas.microsoft.com/office/drawing/2014/main" id="{C61FB86E-4E1B-4522-ACEF-C95DCA7E7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25" y="1796926"/>
            <a:ext cx="2836862" cy="914400"/>
          </a:xfrm>
          <a:prstGeom prst="ellipse">
            <a:avLst/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l-PL" altLang="pl-PL" sz="2000" b="1"/>
              <a:t>Organizacja imprez</a:t>
            </a:r>
          </a:p>
        </p:txBody>
      </p:sp>
      <p:sp>
        <p:nvSpPr>
          <p:cNvPr id="19" name="Oval 28">
            <a:extLst>
              <a:ext uri="{FF2B5EF4-FFF2-40B4-BE49-F238E27FC236}">
                <a16:creationId xmlns:a16="http://schemas.microsoft.com/office/drawing/2014/main" id="{703E79FC-7EAF-4D0F-B21C-54ED5470D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5229225"/>
            <a:ext cx="4289425" cy="914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609600" indent="-609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pl-PL" altLang="pl-PL" sz="2000" b="1" dirty="0"/>
              <a:t>Korespondencja bezpośrednia</a:t>
            </a:r>
          </a:p>
        </p:txBody>
      </p:sp>
      <p:sp>
        <p:nvSpPr>
          <p:cNvPr id="20" name="Oval 28">
            <a:extLst>
              <a:ext uri="{FF2B5EF4-FFF2-40B4-BE49-F238E27FC236}">
                <a16:creationId xmlns:a16="http://schemas.microsoft.com/office/drawing/2014/main" id="{27350421-F7AB-4F39-8EF3-87F27A527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6903" y="2404213"/>
            <a:ext cx="1828800" cy="9144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609600" indent="-609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pl-PL" altLang="pl-PL" sz="2000" b="1" dirty="0"/>
              <a:t>Reklama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C4575DD4-FF25-46A3-BB15-F169425FF8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6917635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Badania skuteczności technik promowania oferty inwestycyjnej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72FB4F4B-11FA-4E40-A53F-102FAA4958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678352"/>
              </p:ext>
            </p:extLst>
          </p:nvPr>
        </p:nvGraphicFramePr>
        <p:xfrm>
          <a:off x="756355" y="2680875"/>
          <a:ext cx="7969955" cy="3882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69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2532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pl-PL" sz="2000" dirty="0">
                          <a:effectLst/>
                        </a:rPr>
                        <a:t>Międzynarodowa Rada Rozwoju Gospodarczego </a:t>
                      </a: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2860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pl-PL" sz="1800" dirty="0"/>
                        <a:t>jest organizacją apolityczną, non-profit, skupiającą deweloperów ekonomicznych. IEDC jest największą organizacją tego typu, zrzesza ponad 4500 członków na całym świecie. Deweloperzy ekonomiczni promują gospodarczy dobrobyt i jakości życia ich społeczności, poprzez tworzenie, utrzymanie i rozszerzenie oferty pracy, które ułatwiają wzrost, zwiększenie bogactwa i gwarantują stabilne podstawy prawa podatkowego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DCI – lider w doradztwie marketingowym, aktywny członek IEDC  </a:t>
                      </a:r>
                      <a:br>
                        <a:rPr lang="pl-PL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Opracowuje</a:t>
                      </a:r>
                      <a:r>
                        <a:rPr lang="pl-PL" sz="18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"zwycięskie strategie w marketingu Rozwoju Gospodarczego", prowadzi badanie wśród kadry kierowniczej odpowiedzialnej za wybór oferty.            Od 1996 roku realizuje projekt "</a:t>
                      </a:r>
                      <a:r>
                        <a:rPr lang="pl-PL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Winning</a:t>
                      </a:r>
                      <a:r>
                        <a:rPr lang="pl-PL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Strategies</a:t>
                      </a:r>
                      <a:r>
                        <a:rPr lang="pl-PL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powtarzane co trzy lata.</a:t>
                      </a: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CC7E4BCD-EAA3-4297-B83C-913702E0C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8949" y="1661788"/>
            <a:ext cx="368090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pl-PL" b="1" dirty="0">
                <a:latin typeface="Calibri" panose="020F0502020204030204" pitchFamily="34" charset="0"/>
                <a:cs typeface="Times New Roman" panose="02020603050405020304" pitchFamily="18" charset="0"/>
              </a:rPr>
              <a:t>International Economic Development Council</a:t>
            </a:r>
            <a:endParaRPr lang="pl-PL" altLang="pl-PL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l-PL" altLang="pl-PL" sz="8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altLang="pl-PL" sz="1200" b="1" dirty="0"/>
              <a:t>Development Counsellors International (DCI)</a:t>
            </a:r>
            <a:r>
              <a:rPr lang="en-US" altLang="pl-PL" sz="1200" dirty="0"/>
              <a:t>      </a:t>
            </a:r>
            <a:endParaRPr lang="pl-PL" altLang="pl-PL" sz="1200" dirty="0"/>
          </a:p>
        </p:txBody>
      </p:sp>
      <p:pic>
        <p:nvPicPr>
          <p:cNvPr id="7" name="Obraz 4" descr="Nota wydawcy sub.gif">
            <a:hlinkClick r:id="rId2"/>
            <a:extLst>
              <a:ext uri="{FF2B5EF4-FFF2-40B4-BE49-F238E27FC236}">
                <a16:creationId xmlns:a16="http://schemas.microsoft.com/office/drawing/2014/main" id="{E57D4C67-A2BB-4293-B866-4B47A86F4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55" y="1699958"/>
            <a:ext cx="1654925" cy="93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ymbol zastępczy tekstu 2">
            <a:extLst>
              <a:ext uri="{FF2B5EF4-FFF2-40B4-BE49-F238E27FC236}">
                <a16:creationId xmlns:a16="http://schemas.microsoft.com/office/drawing/2014/main" id="{DE2BD0FF-AE0E-456A-9F38-B11472AAC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02372208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Najskuteczniejsze techniki marketingowe</a:t>
            </a:r>
          </a:p>
        </p:txBody>
      </p:sp>
      <p:sp>
        <p:nvSpPr>
          <p:cNvPr id="6" name="Prostokąt 4">
            <a:extLst>
              <a:ext uri="{FF2B5EF4-FFF2-40B4-BE49-F238E27FC236}">
                <a16:creationId xmlns:a16="http://schemas.microsoft.com/office/drawing/2014/main" id="{9B34E4A8-66FA-42F0-96BA-E23F05442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" y="1796926"/>
            <a:ext cx="8064500" cy="4139595"/>
          </a:xfrm>
          <a:prstGeom prst="rect">
            <a:avLst/>
          </a:prstGeom>
          <a:solidFill>
            <a:srgbClr val="EDF2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b="1" dirty="0"/>
              <a:t>Portal internetowy – skutecznym narzędziem oddziaływania</a:t>
            </a:r>
          </a:p>
          <a:p>
            <a:pPr eaLnBrk="1" hangingPunct="1">
              <a:lnSpc>
                <a:spcPct val="150000"/>
              </a:lnSpc>
            </a:pPr>
            <a:r>
              <a:rPr lang="pl-PL" altLang="pl-PL" dirty="0"/>
              <a:t>						      </a:t>
            </a:r>
            <a:r>
              <a:rPr lang="pl-PL" altLang="pl-PL" dirty="0">
                <a:solidFill>
                  <a:srgbClr val="3C8C93"/>
                </a:solidFill>
                <a:latin typeface="+mn-lt"/>
              </a:rPr>
              <a:t>2014  2011  2008  2005   2002  1999</a:t>
            </a:r>
          </a:p>
          <a:p>
            <a:pPr eaLnBrk="1" hangingPunct="1">
              <a:lnSpc>
                <a:spcPct val="150000"/>
              </a:lnSpc>
            </a:pPr>
            <a:r>
              <a:rPr lang="pl-PL" altLang="pl-PL" u="sng" dirty="0">
                <a:latin typeface="+mn-lt"/>
              </a:rPr>
              <a:t>strona internetowa		</a:t>
            </a:r>
            <a:r>
              <a:rPr lang="pl-PL" altLang="pl-PL" u="sng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		</a:t>
            </a:r>
            <a:r>
              <a:rPr lang="de-DE" altLang="pl-PL" u="sng" dirty="0">
                <a:solidFill>
                  <a:srgbClr val="FF0000"/>
                </a:solidFill>
                <a:latin typeface="+mn-lt"/>
              </a:rPr>
              <a:t>67%</a:t>
            </a:r>
            <a:r>
              <a:rPr lang="de-DE" altLang="pl-PL" u="sng" dirty="0">
                <a:latin typeface="+mn-lt"/>
              </a:rPr>
              <a:t> </a:t>
            </a:r>
            <a:r>
              <a:rPr lang="pl-PL" altLang="pl-PL" u="sng" dirty="0">
                <a:latin typeface="+mn-lt"/>
              </a:rPr>
              <a:t>  </a:t>
            </a:r>
            <a:r>
              <a:rPr lang="de-DE" altLang="pl-PL" u="sng" dirty="0">
                <a:latin typeface="+mn-lt"/>
              </a:rPr>
              <a:t>55% </a:t>
            </a:r>
            <a:r>
              <a:rPr lang="pl-PL" altLang="pl-PL" u="sng" dirty="0">
                <a:latin typeface="+mn-lt"/>
              </a:rPr>
              <a:t>  </a:t>
            </a:r>
            <a:r>
              <a:rPr lang="de-DE" altLang="pl-PL" u="sng" dirty="0">
                <a:latin typeface="+mn-lt"/>
              </a:rPr>
              <a:t>56% </a:t>
            </a:r>
            <a:r>
              <a:rPr lang="pl-PL" altLang="pl-PL" u="sng" dirty="0">
                <a:latin typeface="+mn-lt"/>
              </a:rPr>
              <a:t>  </a:t>
            </a:r>
            <a:r>
              <a:rPr lang="de-DE" altLang="pl-PL" u="sng" dirty="0">
                <a:latin typeface="+mn-lt"/>
              </a:rPr>
              <a:t>53% </a:t>
            </a:r>
            <a:r>
              <a:rPr lang="pl-PL" altLang="pl-PL" u="sng" dirty="0">
                <a:latin typeface="+mn-lt"/>
              </a:rPr>
              <a:t>  </a:t>
            </a:r>
            <a:r>
              <a:rPr lang="de-DE" altLang="pl-PL" u="sng" dirty="0">
                <a:latin typeface="+mn-lt"/>
              </a:rPr>
              <a:t>34% </a:t>
            </a:r>
            <a:r>
              <a:rPr lang="pl-PL" altLang="pl-PL" u="sng" dirty="0">
                <a:latin typeface="+mn-lt"/>
              </a:rPr>
              <a:t>  </a:t>
            </a:r>
            <a:r>
              <a:rPr lang="de-DE" altLang="pl-PL" u="sng" dirty="0">
                <a:solidFill>
                  <a:srgbClr val="FF0000"/>
                </a:solidFill>
                <a:latin typeface="+mn-lt"/>
              </a:rPr>
              <a:t>37%</a:t>
            </a:r>
          </a:p>
          <a:p>
            <a:pPr eaLnBrk="1" hangingPunct="1">
              <a:lnSpc>
                <a:spcPct val="150000"/>
              </a:lnSpc>
            </a:pPr>
            <a:r>
              <a:rPr lang="pl-PL" altLang="pl-PL" u="sng" dirty="0">
                <a:latin typeface="+mn-lt"/>
              </a:rPr>
              <a:t>wizyta kadry kierowniczej 		64%   57%   54%   55%   53%   46%</a:t>
            </a:r>
          </a:p>
          <a:p>
            <a:pPr eaLnBrk="1" hangingPunct="1">
              <a:lnSpc>
                <a:spcPct val="150000"/>
              </a:lnSpc>
            </a:pPr>
            <a:r>
              <a:rPr lang="pl-PL" altLang="pl-PL" u="sng" dirty="0">
                <a:latin typeface="+mn-lt"/>
              </a:rPr>
              <a:t>kontakt z mediami/promocja	 	48%   33%   52%   50%   40%   38%</a:t>
            </a:r>
          </a:p>
          <a:p>
            <a:pPr eaLnBrk="1" hangingPunct="1">
              <a:lnSpc>
                <a:spcPct val="150000"/>
              </a:lnSpc>
            </a:pPr>
            <a:r>
              <a:rPr lang="pl-PL" altLang="pl-PL" u="sng" dirty="0">
                <a:latin typeface="+mn-lt"/>
              </a:rPr>
              <a:t>organizacja imprez</a:t>
            </a:r>
            <a:r>
              <a:rPr lang="en-US" altLang="pl-PL" u="sng" dirty="0">
                <a:latin typeface="+mn-lt"/>
              </a:rPr>
              <a:t> </a:t>
            </a:r>
            <a:r>
              <a:rPr lang="pl-PL" altLang="pl-PL" u="sng" dirty="0">
                <a:latin typeface="+mn-lt"/>
              </a:rPr>
              <a:t>		 		</a:t>
            </a:r>
            <a:r>
              <a:rPr lang="en-US" altLang="pl-PL" u="sng" dirty="0">
                <a:latin typeface="+mn-lt"/>
              </a:rPr>
              <a:t>46% </a:t>
            </a:r>
            <a:r>
              <a:rPr lang="pl-PL" altLang="pl-PL" u="sng" dirty="0">
                <a:latin typeface="+mn-lt"/>
              </a:rPr>
              <a:t>  </a:t>
            </a:r>
            <a:r>
              <a:rPr lang="en-US" altLang="pl-PL" u="sng" dirty="0">
                <a:latin typeface="+mn-lt"/>
              </a:rPr>
              <a:t>35% </a:t>
            </a:r>
            <a:r>
              <a:rPr lang="pl-PL" altLang="pl-PL" u="sng" dirty="0">
                <a:latin typeface="+mn-lt"/>
              </a:rPr>
              <a:t>  </a:t>
            </a:r>
            <a:r>
              <a:rPr lang="en-US" altLang="pl-PL" u="sng" dirty="0">
                <a:latin typeface="+mn-lt"/>
              </a:rPr>
              <a:t>45% </a:t>
            </a:r>
            <a:r>
              <a:rPr lang="pl-PL" altLang="pl-PL" u="sng" dirty="0">
                <a:latin typeface="+mn-lt"/>
              </a:rPr>
              <a:t>  </a:t>
            </a:r>
            <a:r>
              <a:rPr lang="en-US" altLang="pl-PL" u="sng" dirty="0">
                <a:latin typeface="+mn-lt"/>
              </a:rPr>
              <a:t>49% </a:t>
            </a:r>
            <a:r>
              <a:rPr lang="pl-PL" altLang="pl-PL" u="sng" dirty="0">
                <a:latin typeface="+mn-lt"/>
              </a:rPr>
              <a:t>  </a:t>
            </a:r>
            <a:r>
              <a:rPr lang="en-US" altLang="pl-PL" u="sng" dirty="0">
                <a:latin typeface="+mn-lt"/>
              </a:rPr>
              <a:t>37% </a:t>
            </a:r>
            <a:r>
              <a:rPr lang="pl-PL" altLang="pl-PL" u="sng" dirty="0">
                <a:latin typeface="+mn-lt"/>
              </a:rPr>
              <a:t>  </a:t>
            </a:r>
            <a:r>
              <a:rPr lang="en-US" altLang="pl-PL" u="sng" dirty="0">
                <a:latin typeface="+mn-lt"/>
              </a:rPr>
              <a:t>42%</a:t>
            </a:r>
          </a:p>
          <a:p>
            <a:pPr eaLnBrk="1" hangingPunct="1">
              <a:lnSpc>
                <a:spcPct val="150000"/>
              </a:lnSpc>
            </a:pPr>
            <a:r>
              <a:rPr lang="pl-PL" altLang="pl-PL" u="sng" dirty="0">
                <a:latin typeface="+mn-lt"/>
              </a:rPr>
              <a:t>udział w targach			 	</a:t>
            </a:r>
            <a:r>
              <a:rPr lang="en-US" altLang="pl-PL" u="sng" dirty="0">
                <a:latin typeface="+mn-lt"/>
              </a:rPr>
              <a:t>38% </a:t>
            </a:r>
            <a:r>
              <a:rPr lang="pl-PL" altLang="pl-PL" u="sng" dirty="0">
                <a:latin typeface="+mn-lt"/>
              </a:rPr>
              <a:t>  </a:t>
            </a:r>
            <a:r>
              <a:rPr lang="en-US" altLang="pl-PL" u="sng" dirty="0">
                <a:latin typeface="+mn-lt"/>
              </a:rPr>
              <a:t>35%</a:t>
            </a:r>
            <a:r>
              <a:rPr lang="pl-PL" altLang="pl-PL" u="sng" dirty="0">
                <a:latin typeface="+mn-lt"/>
              </a:rPr>
              <a:t>  </a:t>
            </a:r>
            <a:r>
              <a:rPr lang="en-US" altLang="pl-PL" u="sng" dirty="0">
                <a:latin typeface="+mn-lt"/>
              </a:rPr>
              <a:t> </a:t>
            </a:r>
            <a:r>
              <a:rPr lang="pl-PL" altLang="pl-PL" u="sng" dirty="0">
                <a:latin typeface="+mn-lt"/>
              </a:rPr>
              <a:t>  </a:t>
            </a:r>
            <a:r>
              <a:rPr lang="en-US" altLang="pl-PL" u="sng" dirty="0">
                <a:latin typeface="+mn-lt"/>
              </a:rPr>
              <a:t>— </a:t>
            </a:r>
            <a:r>
              <a:rPr lang="pl-PL" altLang="pl-PL" u="sng" dirty="0">
                <a:latin typeface="+mn-lt"/>
              </a:rPr>
              <a:t>    </a:t>
            </a:r>
            <a:r>
              <a:rPr lang="en-US" altLang="pl-PL" u="sng" dirty="0">
                <a:latin typeface="+mn-lt"/>
              </a:rPr>
              <a:t>33% </a:t>
            </a:r>
            <a:r>
              <a:rPr lang="pl-PL" altLang="pl-PL" u="sng" dirty="0">
                <a:latin typeface="+mn-lt"/>
              </a:rPr>
              <a:t>  </a:t>
            </a:r>
            <a:r>
              <a:rPr lang="en-US" altLang="pl-PL" u="sng" dirty="0">
                <a:latin typeface="+mn-lt"/>
              </a:rPr>
              <a:t>32% </a:t>
            </a:r>
            <a:r>
              <a:rPr lang="pl-PL" altLang="pl-PL" u="sng" dirty="0">
                <a:latin typeface="+mn-lt"/>
              </a:rPr>
              <a:t>  </a:t>
            </a:r>
            <a:r>
              <a:rPr lang="en-US" altLang="pl-PL" u="sng" dirty="0">
                <a:latin typeface="+mn-lt"/>
              </a:rPr>
              <a:t>45%</a:t>
            </a:r>
          </a:p>
          <a:p>
            <a:pPr eaLnBrk="1" hangingPunct="1">
              <a:lnSpc>
                <a:spcPct val="150000"/>
              </a:lnSpc>
            </a:pPr>
            <a:r>
              <a:rPr lang="pl-PL" altLang="pl-PL" u="sng" dirty="0">
                <a:latin typeface="+mn-lt"/>
              </a:rPr>
              <a:t>reklama</a:t>
            </a:r>
            <a:r>
              <a:rPr lang="en-US" altLang="pl-PL" u="sng" dirty="0">
                <a:latin typeface="+mn-lt"/>
              </a:rPr>
              <a:t> </a:t>
            </a:r>
            <a:r>
              <a:rPr lang="pl-PL" altLang="pl-PL" u="sng" dirty="0">
                <a:latin typeface="+mn-lt"/>
              </a:rPr>
              <a:t>					 	</a:t>
            </a:r>
            <a:r>
              <a:rPr lang="en-US" altLang="pl-PL" u="sng" dirty="0">
                <a:latin typeface="+mn-lt"/>
              </a:rPr>
              <a:t>17% </a:t>
            </a:r>
            <a:r>
              <a:rPr lang="pl-PL" altLang="pl-PL" u="sng" dirty="0">
                <a:latin typeface="+mn-lt"/>
              </a:rPr>
              <a:t>  </a:t>
            </a:r>
            <a:r>
              <a:rPr lang="en-US" altLang="pl-PL" u="sng" dirty="0">
                <a:latin typeface="+mn-lt"/>
              </a:rPr>
              <a:t>16% </a:t>
            </a:r>
            <a:r>
              <a:rPr lang="pl-PL" altLang="pl-PL" u="sng" dirty="0">
                <a:latin typeface="+mn-lt"/>
              </a:rPr>
              <a:t>  </a:t>
            </a:r>
            <a:r>
              <a:rPr lang="en-US" altLang="pl-PL" u="sng" dirty="0">
                <a:latin typeface="+mn-lt"/>
              </a:rPr>
              <a:t>15% </a:t>
            </a:r>
            <a:r>
              <a:rPr lang="pl-PL" altLang="pl-PL" u="sng" dirty="0">
                <a:latin typeface="+mn-lt"/>
              </a:rPr>
              <a:t>  </a:t>
            </a:r>
            <a:r>
              <a:rPr lang="en-US" altLang="pl-PL" u="sng" dirty="0">
                <a:latin typeface="+mn-lt"/>
              </a:rPr>
              <a:t>20% </a:t>
            </a:r>
            <a:r>
              <a:rPr lang="pl-PL" altLang="pl-PL" u="sng" dirty="0">
                <a:latin typeface="+mn-lt"/>
              </a:rPr>
              <a:t>  </a:t>
            </a:r>
            <a:r>
              <a:rPr lang="en-US" altLang="pl-PL" u="sng" dirty="0">
                <a:latin typeface="+mn-lt"/>
              </a:rPr>
              <a:t>21% </a:t>
            </a:r>
            <a:r>
              <a:rPr lang="pl-PL" altLang="pl-PL" u="sng" dirty="0">
                <a:latin typeface="+mn-lt"/>
              </a:rPr>
              <a:t>  </a:t>
            </a:r>
            <a:r>
              <a:rPr lang="en-US" altLang="pl-PL" u="sng" dirty="0">
                <a:latin typeface="+mn-lt"/>
              </a:rPr>
              <a:t>19%</a:t>
            </a:r>
          </a:p>
          <a:p>
            <a:pPr eaLnBrk="1" hangingPunct="1">
              <a:lnSpc>
                <a:spcPct val="150000"/>
              </a:lnSpc>
            </a:pPr>
            <a:r>
              <a:rPr lang="pl-PL" altLang="pl-PL" u="sng" dirty="0">
                <a:latin typeface="+mn-lt"/>
              </a:rPr>
              <a:t>korespondencja bezpośrednia	 14%   15%   19%   23%   33%   25%</a:t>
            </a:r>
          </a:p>
          <a:p>
            <a:pPr eaLnBrk="1" hangingPunct="1"/>
            <a:endParaRPr lang="pl-PL" altLang="pl-PL" dirty="0"/>
          </a:p>
          <a:p>
            <a:pPr eaLnBrk="1" hangingPunct="1"/>
            <a:r>
              <a:rPr lang="pl-PL" altLang="pl-PL" sz="1100" dirty="0"/>
              <a:t>źródło</a:t>
            </a:r>
            <a:r>
              <a:rPr lang="en-US" altLang="pl-PL" sz="1100" dirty="0"/>
              <a:t>: The International Economic Development Council: Winning Strategies in Economic Development Marketing 2014</a:t>
            </a:r>
          </a:p>
        </p:txBody>
      </p:sp>
      <p:sp>
        <p:nvSpPr>
          <p:cNvPr id="7" name="Symbol zastępczy tekstu 2">
            <a:extLst>
              <a:ext uri="{FF2B5EF4-FFF2-40B4-BE49-F238E27FC236}">
                <a16:creationId xmlns:a16="http://schemas.microsoft.com/office/drawing/2014/main" id="{3EB8BACF-67CE-4689-98EF-37527087A5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8820543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Reguły tworzenia witryny internetowej</a:t>
            </a:r>
          </a:p>
        </p:txBody>
      </p:sp>
      <p:sp>
        <p:nvSpPr>
          <p:cNvPr id="5" name="Prostokąt 5">
            <a:extLst>
              <a:ext uri="{FF2B5EF4-FFF2-40B4-BE49-F238E27FC236}">
                <a16:creationId xmlns:a16="http://schemas.microsoft.com/office/drawing/2014/main" id="{12CAF11F-7A0A-4879-9265-889130179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796926"/>
            <a:ext cx="7848600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58775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Nazwa zakładki przeznaczonej dla inwestorów umieszczona jest na stronie głównej gminy po lewej stronie pod logotypem gminy. 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" panose="020B0604020202020204" pitchFamily="34" charset="0"/>
              </a:rPr>
              <a:t>Zakładka ta o nazwie</a:t>
            </a: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np. „Invest in (nazwa gminy)”  jest </a:t>
            </a:r>
            <a:r>
              <a:rPr lang="pl-PL" altLang="pl-PL" sz="1800" dirty="0">
                <a:latin typeface="Arial" panose="020B0604020202020204" pitchFamily="34" charset="0"/>
              </a:rPr>
              <a:t>głównym  elementem portalu, w którym należy umieścić „wszystkie” niezbędne informacje dla potencjalnego inwestora. 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pl-PL" altLang="pl-PL" sz="1800" dirty="0">
              <a:latin typeface="Arial" panose="020B0604020202020204" pitchFamily="34" charset="0"/>
            </a:endParaRPr>
          </a:p>
        </p:txBody>
      </p:sp>
      <p:sp>
        <p:nvSpPr>
          <p:cNvPr id="6" name="Symbol zastępczy tekstu 2">
            <a:extLst>
              <a:ext uri="{FF2B5EF4-FFF2-40B4-BE49-F238E27FC236}">
                <a16:creationId xmlns:a16="http://schemas.microsoft.com/office/drawing/2014/main" id="{BA1DE25B-B9E8-45FB-91F2-998DCE267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5131234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Reguły tworzenia witryny internetowej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8885DD52-EBD2-432B-9351-4739C3AF03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796926"/>
            <a:ext cx="7848600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Dodatkowo na stronie głównej serwisu można zamieścić </a:t>
            </a:r>
            <a:r>
              <a:rPr lang="pl-PL" altLang="pl-PL" sz="1800" dirty="0">
                <a:latin typeface="Arial" panose="020B0604020202020204" pitchFamily="34" charset="0"/>
              </a:rPr>
              <a:t>w celach marketingowych </a:t>
            </a: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najlepsze „flagowe” oferty inwestycyjne (produkcyjne i usługowe) typu </a:t>
            </a:r>
            <a:r>
              <a:rPr lang="pl-PL" altLang="pl-PL" sz="1800" dirty="0" err="1">
                <a:latin typeface="Arial" panose="020B0604020202020204" pitchFamily="34" charset="0"/>
                <a:cs typeface="Arial" panose="020B0604020202020204" pitchFamily="34" charset="0"/>
              </a:rPr>
              <a:t>greenfield</a:t>
            </a: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l-PL" altLang="pl-PL" sz="1800" dirty="0" err="1">
                <a:latin typeface="Arial" panose="020B0604020202020204" pitchFamily="34" charset="0"/>
                <a:cs typeface="Arial" panose="020B0604020202020204" pitchFamily="34" charset="0"/>
              </a:rPr>
              <a:t>brownfield</a:t>
            </a: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1800" dirty="0">
                <a:latin typeface="Arial" panose="020B0604020202020204" pitchFamily="34" charset="0"/>
              </a:rPr>
              <a:t>(1 – 2</a:t>
            </a: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oferty) – tj. bardzo krótki opis promocyjny ze zdjęciami i mapkami.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Korzystne jest również zamieszczenie wypowiedzi przedstawicieli firm (ze zdjęciem i podpisem lub krótki film), które zainwestowały w gminie, podkreślające walor „lokalizacji”. Ważne jest by „kliknięcie” na dowolny z prezentowanych tu elementów powodowało przejście do zakładki adresowanej dla inwestora.</a:t>
            </a:r>
          </a:p>
        </p:txBody>
      </p:sp>
      <p:sp>
        <p:nvSpPr>
          <p:cNvPr id="7" name="Symbol zastępczy tekstu 2">
            <a:extLst>
              <a:ext uri="{FF2B5EF4-FFF2-40B4-BE49-F238E27FC236}">
                <a16:creationId xmlns:a16="http://schemas.microsoft.com/office/drawing/2014/main" id="{9864BEF8-72B6-425A-AE77-AE2DBFC9A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077480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Reguły tworzenia witryny internetowej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1FB31F0-9AF2-4037-8F24-327A719D5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796926"/>
            <a:ext cx="7848600" cy="411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58775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Wszystkie elementy i opisy na stronie głównej serwisu oraz w zakładce, adresowane do inwestorów powinny być przygotowane przynajmniej                                       w dwóch wersjach językowych: polskiej i angielskiej.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W zakładce przeznaczonej dla inwestorów tworzymy punkty startowe,            z których użytkownicy mogą w szybki sposób wykorzystać jej możliwości i zasoby. 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Menu zakładki powinno zawierać następujące elementy: O gminie, Dlaczego warto tu zainwestować, Wsparcie dla inwestora, Oferty inwestycyjne</a:t>
            </a:r>
            <a:r>
              <a:rPr lang="pl-PL" altLang="pl-PL" sz="1800" dirty="0">
                <a:latin typeface="Arial" panose="020B0604020202020204" pitchFamily="34" charset="0"/>
              </a:rPr>
              <a:t>, </a:t>
            </a: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Kontakty. </a:t>
            </a:r>
          </a:p>
        </p:txBody>
      </p:sp>
      <p:sp>
        <p:nvSpPr>
          <p:cNvPr id="7" name="Symbol zastępczy tekstu 2">
            <a:extLst>
              <a:ext uri="{FF2B5EF4-FFF2-40B4-BE49-F238E27FC236}">
                <a16:creationId xmlns:a16="http://schemas.microsoft.com/office/drawing/2014/main" id="{EDBE8D42-A8D0-41F0-9FF4-0BECF569B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888815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Reguły tworzenia witryny internetowej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C973A484-BA11-4379-A9B4-C3DC68879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796926"/>
            <a:ext cx="820896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58775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Zakładka powinna również zawierać „aktywne” banery i linki, które ułatwią korzystanie z serwisu poprzez szybkie przejście w odpowiednie sekcje. 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W „Aktualnościach” należy umieszczać informacje o wydarzeniach ważnych z punktu widzenia potencjalnego inwestora, w tym sukcesy inwestycyjne gminy. 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Proponujemy unikanie zbyt wielu kolorów i innych efektów specjalnych t.zw. „wodotrysków” oraz zbyt ciężkiej i niewiele wnoszącej do treści serwisu grafiki gdyż p</a:t>
            </a:r>
            <a:r>
              <a:rPr lang="pl-PL" altLang="pl-PL" sz="1800" dirty="0">
                <a:latin typeface="Arial" panose="020B0604020202020204" pitchFamily="34" charset="0"/>
              </a:rPr>
              <a:t>otencjalny inwestor oczekuje odpowiedzi na podstawowe pytania i nie należy go zniechęcić nadmiarem zbędnych treści, które wydłużają czas poszukiwania informacji merytorycznej.</a:t>
            </a:r>
          </a:p>
        </p:txBody>
      </p:sp>
      <p:sp>
        <p:nvSpPr>
          <p:cNvPr id="6" name="Symbol zastępczy tekstu 2">
            <a:extLst>
              <a:ext uri="{FF2B5EF4-FFF2-40B4-BE49-F238E27FC236}">
                <a16:creationId xmlns:a16="http://schemas.microsoft.com/office/drawing/2014/main" id="{00DFE227-5ABC-4F5C-BF1B-70C1481F30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59159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Zawartość merytoryczna serwisu internetowego </a:t>
            </a:r>
            <a:r>
              <a:rPr lang="pl-PL" sz="1400" dirty="0"/>
              <a:t>– przykład strony głównej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38189AD-60EA-43C9-89CA-320FDFB64922}"/>
              </a:ext>
            </a:extLst>
          </p:cNvPr>
          <p:cNvSpPr/>
          <p:nvPr/>
        </p:nvSpPr>
        <p:spPr>
          <a:xfrm>
            <a:off x="452438" y="1796927"/>
            <a:ext cx="8212137" cy="902072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dirty="0">
                <a:solidFill>
                  <a:schemeClr val="tx1"/>
                </a:solidFill>
              </a:rPr>
              <a:t>Baner reklamowy gminy</a:t>
            </a:r>
          </a:p>
        </p:txBody>
      </p:sp>
      <p:sp>
        <p:nvSpPr>
          <p:cNvPr id="7" name="Prostokąt zaokrąglony 8">
            <a:extLst>
              <a:ext uri="{FF2B5EF4-FFF2-40B4-BE49-F238E27FC236}">
                <a16:creationId xmlns:a16="http://schemas.microsoft.com/office/drawing/2014/main" id="{8A33E158-6267-442A-AA82-23888F20C822}"/>
              </a:ext>
            </a:extLst>
          </p:cNvPr>
          <p:cNvSpPr/>
          <p:nvPr/>
        </p:nvSpPr>
        <p:spPr>
          <a:xfrm>
            <a:off x="6461125" y="2879386"/>
            <a:ext cx="641350" cy="5286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>
                <a:solidFill>
                  <a:srgbClr val="FF0000"/>
                </a:solidFill>
              </a:rPr>
              <a:t>BIP</a:t>
            </a:r>
          </a:p>
        </p:txBody>
      </p:sp>
      <p:sp>
        <p:nvSpPr>
          <p:cNvPr id="8" name="Prostokąt zaokrąglony 9">
            <a:extLst>
              <a:ext uri="{FF2B5EF4-FFF2-40B4-BE49-F238E27FC236}">
                <a16:creationId xmlns:a16="http://schemas.microsoft.com/office/drawing/2014/main" id="{B9C6D651-CF93-444D-BCA0-C7F406BF331A}"/>
              </a:ext>
            </a:extLst>
          </p:cNvPr>
          <p:cNvSpPr/>
          <p:nvPr/>
        </p:nvSpPr>
        <p:spPr>
          <a:xfrm>
            <a:off x="7169150" y="2796488"/>
            <a:ext cx="1495425" cy="265445"/>
          </a:xfrm>
          <a:prstGeom prst="round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200" dirty="0">
                <a:solidFill>
                  <a:schemeClr val="tx1"/>
                </a:solidFill>
              </a:rPr>
              <a:t>Wybór języka strony</a:t>
            </a:r>
          </a:p>
        </p:txBody>
      </p:sp>
      <p:sp>
        <p:nvSpPr>
          <p:cNvPr id="9" name="Prostokąt zaokrąglony 14">
            <a:extLst>
              <a:ext uri="{FF2B5EF4-FFF2-40B4-BE49-F238E27FC236}">
                <a16:creationId xmlns:a16="http://schemas.microsoft.com/office/drawing/2014/main" id="{89CADBB2-D44F-41E4-9E51-DFA30EE248C8}"/>
              </a:ext>
            </a:extLst>
          </p:cNvPr>
          <p:cNvSpPr/>
          <p:nvPr/>
        </p:nvSpPr>
        <p:spPr>
          <a:xfrm>
            <a:off x="438150" y="3547018"/>
            <a:ext cx="1554163" cy="48179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LOGO               Invest in </a:t>
            </a:r>
            <a:r>
              <a:rPr lang="pl-PL" sz="1600" i="1" dirty="0"/>
              <a:t>Gmina</a:t>
            </a:r>
          </a:p>
        </p:txBody>
      </p:sp>
      <p:sp>
        <p:nvSpPr>
          <p:cNvPr id="10" name="Prostokąt zaokrąglony 16">
            <a:extLst>
              <a:ext uri="{FF2B5EF4-FFF2-40B4-BE49-F238E27FC236}">
                <a16:creationId xmlns:a16="http://schemas.microsoft.com/office/drawing/2014/main" id="{1976B892-4B41-408A-BD39-0B33D7D465FE}"/>
              </a:ext>
            </a:extLst>
          </p:cNvPr>
          <p:cNvSpPr/>
          <p:nvPr/>
        </p:nvSpPr>
        <p:spPr>
          <a:xfrm>
            <a:off x="479425" y="5004952"/>
            <a:ext cx="1512888" cy="9213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Link i </a:t>
            </a:r>
            <a:r>
              <a:rPr lang="pl-PL" sz="1600" dirty="0" err="1"/>
              <a:t>i</a:t>
            </a:r>
            <a:r>
              <a:rPr lang="pl-PL" sz="1600" dirty="0"/>
              <a:t> banery</a:t>
            </a:r>
          </a:p>
        </p:txBody>
      </p:sp>
      <p:sp>
        <p:nvSpPr>
          <p:cNvPr id="11" name="Prostokąt zaokrąglony 18">
            <a:extLst>
              <a:ext uri="{FF2B5EF4-FFF2-40B4-BE49-F238E27FC236}">
                <a16:creationId xmlns:a16="http://schemas.microsoft.com/office/drawing/2014/main" id="{0E5414C4-CBAA-4264-9F48-890160052916}"/>
              </a:ext>
            </a:extLst>
          </p:cNvPr>
          <p:cNvSpPr/>
          <p:nvPr/>
        </p:nvSpPr>
        <p:spPr>
          <a:xfrm>
            <a:off x="458788" y="4168579"/>
            <a:ext cx="1533525" cy="696603"/>
          </a:xfrm>
          <a:prstGeom prst="roundRect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1600">
                <a:solidFill>
                  <a:srgbClr val="FFFFFF"/>
                </a:solidFill>
              </a:rPr>
              <a:t>Super locations/</a:t>
            </a:r>
          </a:p>
          <a:p>
            <a:pPr algn="ctr" eaLnBrk="1" hangingPunct="1">
              <a:defRPr/>
            </a:pPr>
            <a:r>
              <a:rPr lang="pl-PL" sz="1600">
                <a:solidFill>
                  <a:srgbClr val="FFFFFF"/>
                </a:solidFill>
              </a:rPr>
              <a:t>flagowe oferty</a:t>
            </a:r>
          </a:p>
        </p:txBody>
      </p:sp>
      <p:sp>
        <p:nvSpPr>
          <p:cNvPr id="12" name="Prostokąt zaokrąglony 25">
            <a:extLst>
              <a:ext uri="{FF2B5EF4-FFF2-40B4-BE49-F238E27FC236}">
                <a16:creationId xmlns:a16="http://schemas.microsoft.com/office/drawing/2014/main" id="{F54964DC-BA97-4A53-A572-76DB9E0608D0}"/>
              </a:ext>
            </a:extLst>
          </p:cNvPr>
          <p:cNvSpPr/>
          <p:nvPr/>
        </p:nvSpPr>
        <p:spPr>
          <a:xfrm>
            <a:off x="6788856" y="3569590"/>
            <a:ext cx="1943100" cy="83469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E - urząd</a:t>
            </a:r>
          </a:p>
        </p:txBody>
      </p:sp>
      <p:sp>
        <p:nvSpPr>
          <p:cNvPr id="13" name="Prostokąt zaokrąglony 30">
            <a:extLst>
              <a:ext uri="{FF2B5EF4-FFF2-40B4-BE49-F238E27FC236}">
                <a16:creationId xmlns:a16="http://schemas.microsoft.com/office/drawing/2014/main" id="{1FC716CD-6C8F-4966-968C-71D8F6D6588A}"/>
              </a:ext>
            </a:extLst>
          </p:cNvPr>
          <p:cNvSpPr/>
          <p:nvPr/>
        </p:nvSpPr>
        <p:spPr>
          <a:xfrm>
            <a:off x="6719888" y="4565857"/>
            <a:ext cx="1944687" cy="1360482"/>
          </a:xfrm>
          <a:prstGeom prst="roundRect">
            <a:avLst/>
          </a:prstGeom>
          <a:solidFill>
            <a:srgbClr val="00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Materiały promocyjne gminy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A3D704AB-671B-41F9-85BE-EBA6FFD5CA89}"/>
              </a:ext>
            </a:extLst>
          </p:cNvPr>
          <p:cNvSpPr/>
          <p:nvPr/>
        </p:nvSpPr>
        <p:spPr>
          <a:xfrm>
            <a:off x="542925" y="1833759"/>
            <a:ext cx="1663700" cy="8070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dirty="0">
                <a:solidFill>
                  <a:schemeClr val="tx1"/>
                </a:solidFill>
              </a:rPr>
              <a:t>Logo i nazwa </a:t>
            </a:r>
            <a:r>
              <a:rPr lang="pl-PL" i="1" dirty="0">
                <a:solidFill>
                  <a:schemeClr val="tx1"/>
                </a:solidFill>
              </a:rPr>
              <a:t>Gminy</a:t>
            </a:r>
          </a:p>
        </p:txBody>
      </p:sp>
      <p:sp>
        <p:nvSpPr>
          <p:cNvPr id="15" name="Prostokąt zaokrąglony 23">
            <a:extLst>
              <a:ext uri="{FF2B5EF4-FFF2-40B4-BE49-F238E27FC236}">
                <a16:creationId xmlns:a16="http://schemas.microsoft.com/office/drawing/2014/main" id="{BF31EB0F-3E45-4833-B436-12813B11EE5F}"/>
              </a:ext>
            </a:extLst>
          </p:cNvPr>
          <p:cNvSpPr/>
          <p:nvPr/>
        </p:nvSpPr>
        <p:spPr>
          <a:xfrm>
            <a:off x="7159625" y="3142563"/>
            <a:ext cx="1493838" cy="265445"/>
          </a:xfrm>
          <a:prstGeom prst="round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200" dirty="0">
                <a:solidFill>
                  <a:schemeClr val="tx1"/>
                </a:solidFill>
              </a:rPr>
              <a:t>Przeglądarka</a:t>
            </a:r>
          </a:p>
        </p:txBody>
      </p:sp>
      <p:sp>
        <p:nvSpPr>
          <p:cNvPr id="16" name="Prostokąt zaokrąglony 26">
            <a:extLst>
              <a:ext uri="{FF2B5EF4-FFF2-40B4-BE49-F238E27FC236}">
                <a16:creationId xmlns:a16="http://schemas.microsoft.com/office/drawing/2014/main" id="{14B1DE1F-7B8A-4959-AADB-67B1517E5793}"/>
              </a:ext>
            </a:extLst>
          </p:cNvPr>
          <p:cNvSpPr/>
          <p:nvPr/>
        </p:nvSpPr>
        <p:spPr>
          <a:xfrm>
            <a:off x="2162175" y="3569590"/>
            <a:ext cx="4473575" cy="64782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Wydarzenia aktualne</a:t>
            </a:r>
          </a:p>
        </p:txBody>
      </p:sp>
      <p:sp>
        <p:nvSpPr>
          <p:cNvPr id="17" name="Prostokąt zaokrąglony 27">
            <a:extLst>
              <a:ext uri="{FF2B5EF4-FFF2-40B4-BE49-F238E27FC236}">
                <a16:creationId xmlns:a16="http://schemas.microsoft.com/office/drawing/2014/main" id="{BC555E7A-C4FA-47A1-A80F-02A49D632B1E}"/>
              </a:ext>
            </a:extLst>
          </p:cNvPr>
          <p:cNvSpPr/>
          <p:nvPr/>
        </p:nvSpPr>
        <p:spPr>
          <a:xfrm>
            <a:off x="2160235" y="4393969"/>
            <a:ext cx="4449762" cy="66437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Wydarzenia aktualne</a:t>
            </a:r>
          </a:p>
        </p:txBody>
      </p:sp>
      <p:sp>
        <p:nvSpPr>
          <p:cNvPr id="18" name="Prostokąt zaokrąglony 31">
            <a:extLst>
              <a:ext uri="{FF2B5EF4-FFF2-40B4-BE49-F238E27FC236}">
                <a16:creationId xmlns:a16="http://schemas.microsoft.com/office/drawing/2014/main" id="{52B578D2-20CF-41B6-BF2F-AE5563AE6BC7}"/>
              </a:ext>
            </a:extLst>
          </p:cNvPr>
          <p:cNvSpPr/>
          <p:nvPr/>
        </p:nvSpPr>
        <p:spPr>
          <a:xfrm>
            <a:off x="2160235" y="5234904"/>
            <a:ext cx="4449762" cy="6914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>
                <a:solidFill>
                  <a:schemeClr val="accent1">
                    <a:lumMod val="75000"/>
                  </a:schemeClr>
                </a:solidFill>
              </a:rPr>
              <a:t>Wydarzenia aktualne</a:t>
            </a:r>
          </a:p>
        </p:txBody>
      </p:sp>
      <p:sp>
        <p:nvSpPr>
          <p:cNvPr id="19" name="Prostokąt zaokrąglony 37">
            <a:extLst>
              <a:ext uri="{FF2B5EF4-FFF2-40B4-BE49-F238E27FC236}">
                <a16:creationId xmlns:a16="http://schemas.microsoft.com/office/drawing/2014/main" id="{35A24DF3-C6D3-4B8E-887E-8870C15A1D97}"/>
              </a:ext>
            </a:extLst>
          </p:cNvPr>
          <p:cNvSpPr/>
          <p:nvPr/>
        </p:nvSpPr>
        <p:spPr>
          <a:xfrm>
            <a:off x="3876675" y="2885459"/>
            <a:ext cx="1189038" cy="51554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Informator</a:t>
            </a:r>
          </a:p>
        </p:txBody>
      </p:sp>
      <p:sp>
        <p:nvSpPr>
          <p:cNvPr id="20" name="Prostokąt zaokrąglony 38">
            <a:extLst>
              <a:ext uri="{FF2B5EF4-FFF2-40B4-BE49-F238E27FC236}">
                <a16:creationId xmlns:a16="http://schemas.microsoft.com/office/drawing/2014/main" id="{015A871B-5D95-4DBD-958C-328C1EB2CA71}"/>
              </a:ext>
            </a:extLst>
          </p:cNvPr>
          <p:cNvSpPr/>
          <p:nvPr/>
        </p:nvSpPr>
        <p:spPr>
          <a:xfrm>
            <a:off x="438150" y="2875554"/>
            <a:ext cx="1166813" cy="51401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Gmina</a:t>
            </a:r>
          </a:p>
        </p:txBody>
      </p:sp>
      <p:sp>
        <p:nvSpPr>
          <p:cNvPr id="21" name="Prostokąt zaokrąglony 39">
            <a:extLst>
              <a:ext uri="{FF2B5EF4-FFF2-40B4-BE49-F238E27FC236}">
                <a16:creationId xmlns:a16="http://schemas.microsoft.com/office/drawing/2014/main" id="{46D18BCD-EB51-4172-A277-AACD42568C21}"/>
              </a:ext>
            </a:extLst>
          </p:cNvPr>
          <p:cNvSpPr/>
          <p:nvPr/>
        </p:nvSpPr>
        <p:spPr>
          <a:xfrm>
            <a:off x="1609725" y="2885459"/>
            <a:ext cx="1116013" cy="51554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Samorząd</a:t>
            </a:r>
          </a:p>
        </p:txBody>
      </p:sp>
      <p:sp>
        <p:nvSpPr>
          <p:cNvPr id="22" name="Prostokąt zaokrąglony 40">
            <a:extLst>
              <a:ext uri="{FF2B5EF4-FFF2-40B4-BE49-F238E27FC236}">
                <a16:creationId xmlns:a16="http://schemas.microsoft.com/office/drawing/2014/main" id="{0F3240F1-CF33-4C46-8057-360EC43FD23E}"/>
              </a:ext>
            </a:extLst>
          </p:cNvPr>
          <p:cNvSpPr/>
          <p:nvPr/>
        </p:nvSpPr>
        <p:spPr>
          <a:xfrm>
            <a:off x="2725738" y="2881904"/>
            <a:ext cx="1150937" cy="51401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Urząd</a:t>
            </a:r>
          </a:p>
        </p:txBody>
      </p:sp>
      <p:sp>
        <p:nvSpPr>
          <p:cNvPr id="23" name="Prostokąt zaokrąglony 41">
            <a:extLst>
              <a:ext uri="{FF2B5EF4-FFF2-40B4-BE49-F238E27FC236}">
                <a16:creationId xmlns:a16="http://schemas.microsoft.com/office/drawing/2014/main" id="{9254C6EF-1222-47C0-9785-06DB28AB97DB}"/>
              </a:ext>
            </a:extLst>
          </p:cNvPr>
          <p:cNvSpPr/>
          <p:nvPr/>
        </p:nvSpPr>
        <p:spPr>
          <a:xfrm>
            <a:off x="5076825" y="2894984"/>
            <a:ext cx="1223963" cy="51554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Komunikaty</a:t>
            </a:r>
          </a:p>
        </p:txBody>
      </p:sp>
      <p:sp>
        <p:nvSpPr>
          <p:cNvPr id="24" name="Symbol zastępczy tekstu 2">
            <a:extLst>
              <a:ext uri="{FF2B5EF4-FFF2-40B4-BE49-F238E27FC236}">
                <a16:creationId xmlns:a16="http://schemas.microsoft.com/office/drawing/2014/main" id="{CA135230-5676-4DC8-AA84-E643A2C9E1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368678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25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Zawartość merytoryczna zakładki „Invest in Gmina” </a:t>
            </a:r>
            <a:r>
              <a:rPr lang="pl-PL" sz="1400" dirty="0"/>
              <a:t>– przykład zakładki</a:t>
            </a:r>
          </a:p>
        </p:txBody>
      </p:sp>
      <p:sp>
        <p:nvSpPr>
          <p:cNvPr id="24" name="Prostokąt zaokrąglony 1">
            <a:extLst>
              <a:ext uri="{FF2B5EF4-FFF2-40B4-BE49-F238E27FC236}">
                <a16:creationId xmlns:a16="http://schemas.microsoft.com/office/drawing/2014/main" id="{4864A68B-DD6C-43E6-A196-7295A3704AC3}"/>
              </a:ext>
            </a:extLst>
          </p:cNvPr>
          <p:cNvSpPr/>
          <p:nvPr/>
        </p:nvSpPr>
        <p:spPr>
          <a:xfrm>
            <a:off x="457024" y="1796926"/>
            <a:ext cx="1511300" cy="5480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O gminie</a:t>
            </a:r>
          </a:p>
        </p:txBody>
      </p:sp>
      <p:sp>
        <p:nvSpPr>
          <p:cNvPr id="25" name="Prostokąt zaokrąglony 6">
            <a:extLst>
              <a:ext uri="{FF2B5EF4-FFF2-40B4-BE49-F238E27FC236}">
                <a16:creationId xmlns:a16="http://schemas.microsoft.com/office/drawing/2014/main" id="{DF6BBFE4-83AB-4CC1-9242-496065F4D8A2}"/>
              </a:ext>
            </a:extLst>
          </p:cNvPr>
          <p:cNvSpPr/>
          <p:nvPr/>
        </p:nvSpPr>
        <p:spPr>
          <a:xfrm>
            <a:off x="2135011" y="1796926"/>
            <a:ext cx="1512888" cy="5480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400" dirty="0"/>
              <a:t>Dlaczego warto tu zainwestować</a:t>
            </a:r>
          </a:p>
        </p:txBody>
      </p:sp>
      <p:sp>
        <p:nvSpPr>
          <p:cNvPr id="26" name="Prostokąt zaokrąglony 7">
            <a:extLst>
              <a:ext uri="{FF2B5EF4-FFF2-40B4-BE49-F238E27FC236}">
                <a16:creationId xmlns:a16="http://schemas.microsoft.com/office/drawing/2014/main" id="{9FB49526-C134-4088-8A0E-1C49DB7183D1}"/>
              </a:ext>
            </a:extLst>
          </p:cNvPr>
          <p:cNvSpPr/>
          <p:nvPr/>
        </p:nvSpPr>
        <p:spPr>
          <a:xfrm>
            <a:off x="3839986" y="1796926"/>
            <a:ext cx="1512888" cy="5480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Wsparcie dla inwestora</a:t>
            </a:r>
          </a:p>
        </p:txBody>
      </p:sp>
      <p:sp>
        <p:nvSpPr>
          <p:cNvPr id="27" name="Prostokąt zaokrąglony 8">
            <a:extLst>
              <a:ext uri="{FF2B5EF4-FFF2-40B4-BE49-F238E27FC236}">
                <a16:creationId xmlns:a16="http://schemas.microsoft.com/office/drawing/2014/main" id="{B73679B8-65B5-461E-9B32-7BDBD0323E33}"/>
              </a:ext>
            </a:extLst>
          </p:cNvPr>
          <p:cNvSpPr/>
          <p:nvPr/>
        </p:nvSpPr>
        <p:spPr>
          <a:xfrm>
            <a:off x="5497336" y="1784226"/>
            <a:ext cx="1511300" cy="5480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600" dirty="0">
                <a:solidFill>
                  <a:srgbClr val="FFFFFF"/>
                </a:solidFill>
                <a:latin typeface="+mn-lt"/>
              </a:rPr>
              <a:t>Oferty lokalizacyjne</a:t>
            </a:r>
          </a:p>
        </p:txBody>
      </p:sp>
      <p:sp>
        <p:nvSpPr>
          <p:cNvPr id="28" name="Prostokąt zaokrąglony 9">
            <a:extLst>
              <a:ext uri="{FF2B5EF4-FFF2-40B4-BE49-F238E27FC236}">
                <a16:creationId xmlns:a16="http://schemas.microsoft.com/office/drawing/2014/main" id="{E44A31DA-7FF9-4EC9-B2D8-9C06A4B1E27C}"/>
              </a:ext>
            </a:extLst>
          </p:cNvPr>
          <p:cNvSpPr/>
          <p:nvPr/>
        </p:nvSpPr>
        <p:spPr>
          <a:xfrm>
            <a:off x="7153099" y="1796926"/>
            <a:ext cx="1511300" cy="5480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Kontakt</a:t>
            </a:r>
          </a:p>
        </p:txBody>
      </p:sp>
      <p:sp>
        <p:nvSpPr>
          <p:cNvPr id="29" name="Prostokąt zaokrąglony 10">
            <a:extLst>
              <a:ext uri="{FF2B5EF4-FFF2-40B4-BE49-F238E27FC236}">
                <a16:creationId xmlns:a16="http://schemas.microsoft.com/office/drawing/2014/main" id="{11698AC5-6418-4497-88E2-29159BF79F54}"/>
              </a:ext>
            </a:extLst>
          </p:cNvPr>
          <p:cNvSpPr/>
          <p:nvPr/>
        </p:nvSpPr>
        <p:spPr>
          <a:xfrm>
            <a:off x="482424" y="2681034"/>
            <a:ext cx="1512887" cy="45130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Baner 1</a:t>
            </a:r>
          </a:p>
        </p:txBody>
      </p:sp>
      <p:sp>
        <p:nvSpPr>
          <p:cNvPr id="30" name="Prostokąt zaokrąglony 13">
            <a:extLst>
              <a:ext uri="{FF2B5EF4-FFF2-40B4-BE49-F238E27FC236}">
                <a16:creationId xmlns:a16="http://schemas.microsoft.com/office/drawing/2014/main" id="{8B740B7D-DB95-444F-A1C1-9CA6A833AE5A}"/>
              </a:ext>
            </a:extLst>
          </p:cNvPr>
          <p:cNvSpPr/>
          <p:nvPr/>
        </p:nvSpPr>
        <p:spPr>
          <a:xfrm>
            <a:off x="496711" y="3358284"/>
            <a:ext cx="1512888" cy="42175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Baner 2</a:t>
            </a:r>
          </a:p>
        </p:txBody>
      </p:sp>
      <p:sp>
        <p:nvSpPr>
          <p:cNvPr id="32" name="Prostokąt zaokrąglony 16">
            <a:extLst>
              <a:ext uri="{FF2B5EF4-FFF2-40B4-BE49-F238E27FC236}">
                <a16:creationId xmlns:a16="http://schemas.microsoft.com/office/drawing/2014/main" id="{7B4FB685-FF62-4E0A-8DE9-53959852CF2C}"/>
              </a:ext>
            </a:extLst>
          </p:cNvPr>
          <p:cNvSpPr/>
          <p:nvPr/>
        </p:nvSpPr>
        <p:spPr>
          <a:xfrm>
            <a:off x="567355" y="5253851"/>
            <a:ext cx="1512888" cy="49847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Link 3</a:t>
            </a:r>
          </a:p>
        </p:txBody>
      </p:sp>
      <p:sp>
        <p:nvSpPr>
          <p:cNvPr id="33" name="Prostokąt zaokrąglony 17">
            <a:extLst>
              <a:ext uri="{FF2B5EF4-FFF2-40B4-BE49-F238E27FC236}">
                <a16:creationId xmlns:a16="http://schemas.microsoft.com/office/drawing/2014/main" id="{C89C205E-A01D-4F3C-9050-C420AF4DF3E1}"/>
              </a:ext>
            </a:extLst>
          </p:cNvPr>
          <p:cNvSpPr/>
          <p:nvPr/>
        </p:nvSpPr>
        <p:spPr>
          <a:xfrm>
            <a:off x="537987" y="4617957"/>
            <a:ext cx="1512887" cy="42175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Link 2</a:t>
            </a:r>
          </a:p>
        </p:txBody>
      </p:sp>
      <p:sp>
        <p:nvSpPr>
          <p:cNvPr id="34" name="Prostokąt zaokrąglony 18">
            <a:extLst>
              <a:ext uri="{FF2B5EF4-FFF2-40B4-BE49-F238E27FC236}">
                <a16:creationId xmlns:a16="http://schemas.microsoft.com/office/drawing/2014/main" id="{AB3E70F5-0E93-4A5B-926B-E0537EB49D73}"/>
              </a:ext>
            </a:extLst>
          </p:cNvPr>
          <p:cNvSpPr/>
          <p:nvPr/>
        </p:nvSpPr>
        <p:spPr>
          <a:xfrm>
            <a:off x="539574" y="3994178"/>
            <a:ext cx="1511300" cy="42175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Link 1</a:t>
            </a:r>
          </a:p>
        </p:txBody>
      </p:sp>
      <p:sp>
        <p:nvSpPr>
          <p:cNvPr id="35" name="Prostokąt zaokrąglony 19">
            <a:extLst>
              <a:ext uri="{FF2B5EF4-FFF2-40B4-BE49-F238E27FC236}">
                <a16:creationId xmlns:a16="http://schemas.microsoft.com/office/drawing/2014/main" id="{8552E2CB-6D03-408F-BA19-DA19EEAA05AD}"/>
              </a:ext>
            </a:extLst>
          </p:cNvPr>
          <p:cNvSpPr/>
          <p:nvPr/>
        </p:nvSpPr>
        <p:spPr>
          <a:xfrm>
            <a:off x="2165174" y="2681034"/>
            <a:ext cx="6499225" cy="3070479"/>
          </a:xfrm>
          <a:prstGeom prst="roundRect">
            <a:avLst/>
          </a:prstGeom>
          <a:solidFill>
            <a:srgbClr val="00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1600" dirty="0">
                <a:solidFill>
                  <a:srgbClr val="FFFFFF"/>
                </a:solidFill>
              </a:rPr>
              <a:t>Aktualności „Invest in …” </a:t>
            </a:r>
          </a:p>
        </p:txBody>
      </p:sp>
      <p:sp>
        <p:nvSpPr>
          <p:cNvPr id="16" name="Symbol zastępczy tekstu 2">
            <a:extLst>
              <a:ext uri="{FF2B5EF4-FFF2-40B4-BE49-F238E27FC236}">
                <a16:creationId xmlns:a16="http://schemas.microsoft.com/office/drawing/2014/main" id="{B56D7921-A12B-4477-8549-7A01B88E6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702160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Zawartość merytoryczna </a:t>
            </a:r>
            <a:r>
              <a:rPr lang="pl-PL" dirty="0" err="1"/>
              <a:t>podzakładek</a:t>
            </a:r>
            <a:endParaRPr lang="pl-PL" dirty="0"/>
          </a:p>
        </p:txBody>
      </p:sp>
      <p:sp>
        <p:nvSpPr>
          <p:cNvPr id="6" name="Prostokąt zaokrąglony 1">
            <a:extLst>
              <a:ext uri="{FF2B5EF4-FFF2-40B4-BE49-F238E27FC236}">
                <a16:creationId xmlns:a16="http://schemas.microsoft.com/office/drawing/2014/main" id="{7F2D9C14-A998-4122-BCF7-ABC9A3172194}"/>
              </a:ext>
            </a:extLst>
          </p:cNvPr>
          <p:cNvSpPr/>
          <p:nvPr/>
        </p:nvSpPr>
        <p:spPr>
          <a:xfrm>
            <a:off x="323850" y="1796926"/>
            <a:ext cx="1511300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O gminie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DC6258B9-0489-412F-90F4-36C0FF6EF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733550"/>
            <a:ext cx="8484888" cy="485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08188" indent="-1793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65388" indent="-1793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22588" indent="-1793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79788" indent="-1793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36988" indent="-1793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4" eaLnBrk="1" hangingPunct="1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pl-PL" altLang="pl-PL" sz="1600" dirty="0">
                <a:latin typeface="Arial" panose="020B0604020202020204" pitchFamily="34" charset="0"/>
                <a:cs typeface="Arial" panose="020B0604020202020204" pitchFamily="34" charset="0"/>
              </a:rPr>
              <a:t>dane statystyczne, np. ludność, powierzchnia, itp.</a:t>
            </a:r>
          </a:p>
          <a:p>
            <a:pPr lvl="4" eaLnBrk="1" hangingPunct="1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pl-PL" altLang="pl-PL" sz="1600" dirty="0">
                <a:latin typeface="Arial" panose="020B0604020202020204" pitchFamily="34" charset="0"/>
                <a:cs typeface="Arial" panose="020B0604020202020204" pitchFamily="34" charset="0"/>
              </a:rPr>
              <a:t>charakter gminy, np. gmina turystyczna, gmina z tradycjami dotyczącymi sektora / sektorów  produkcyjnych </a:t>
            </a:r>
          </a:p>
          <a:p>
            <a:pPr eaLnBrk="1" hangingPunct="1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pl-PL" altLang="pl-PL" sz="1600" dirty="0">
                <a:latin typeface="Arial" panose="020B0604020202020204" pitchFamily="34" charset="0"/>
                <a:cs typeface="Arial" panose="020B0604020202020204" pitchFamily="34" charset="0"/>
              </a:rPr>
              <a:t>krótki opis gminy i jej dostępności komunikacyjnej (mapka oraz opis w punktach)  wraz              z podaniem działających w województwie stref ekonomicznych, parków naukowo technologicznych, inkubatorów przedsiębiorczości, </a:t>
            </a:r>
          </a:p>
          <a:p>
            <a:pPr eaLnBrk="1" hangingPunct="1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pl-PL" altLang="pl-PL" sz="1600" dirty="0">
                <a:latin typeface="Arial" panose="020B0604020202020204" pitchFamily="34" charset="0"/>
                <a:cs typeface="Arial" panose="020B0604020202020204" pitchFamily="34" charset="0"/>
              </a:rPr>
              <a:t>opis sektorów „wysokiej szansy” dla inwestorów, czyli tych, które mają najlepsze warunku do rozwoju w danej gminie,</a:t>
            </a:r>
          </a:p>
          <a:p>
            <a:pPr eaLnBrk="1" hangingPunct="1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pl-PL" altLang="pl-PL" sz="1600" dirty="0">
                <a:latin typeface="Arial" panose="020B0604020202020204" pitchFamily="34" charset="0"/>
                <a:cs typeface="Arial" panose="020B0604020202020204" pitchFamily="34" charset="0"/>
              </a:rPr>
              <a:t>wykaz instytucji okołobiznesowych (firm konsultingowych, kancelarii prawnych, firm rekrutacyjnych itp.),</a:t>
            </a:r>
          </a:p>
          <a:p>
            <a:pPr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pl-PL" altLang="pl-PL" sz="1600" dirty="0">
                <a:latin typeface="Arial" panose="020B0604020202020204" pitchFamily="34" charset="0"/>
                <a:cs typeface="Arial" panose="020B0604020202020204" pitchFamily="34" charset="0"/>
              </a:rPr>
              <a:t>przekazanie informacji o najważniejszych inwestorach/firmach krajowych i zagranicznych obecnych w gminie oraz jej sąsiedztwie (nazwa, sektor, lokalizacja) </a:t>
            </a:r>
          </a:p>
          <a:p>
            <a:pPr eaLnBrk="1" hangingPunct="1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pl-PL" altLang="pl-PL" sz="1600" dirty="0">
                <a:latin typeface="Arial" panose="020B0604020202020204" pitchFamily="34" charset="0"/>
                <a:cs typeface="Arial" panose="020B0604020202020204" pitchFamily="34" charset="0"/>
              </a:rPr>
              <a:t>potencjał ludzki, dane dotyczące rynku pracy w powiecie (stopa bezrobocia, średnia płaca), edukacja, </a:t>
            </a:r>
          </a:p>
          <a:p>
            <a:pPr eaLnBrk="1" hangingPunct="1">
              <a:spcBef>
                <a:spcPct val="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pl-PL" altLang="pl-PL" sz="1600" dirty="0">
                <a:latin typeface="Arial" panose="020B0604020202020204" pitchFamily="34" charset="0"/>
                <a:cs typeface="Arial" panose="020B0604020202020204" pitchFamily="34" charset="0"/>
              </a:rPr>
              <a:t>infrastruktura techniczna (dostępna w gminie i w obrębie terenów inwestycyjnych)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600" dirty="0">
                <a:latin typeface="Arial" panose="020B0604020202020204" pitchFamily="34" charset="0"/>
                <a:cs typeface="Arial" panose="020B0604020202020204" pitchFamily="34" charset="0"/>
              </a:rPr>
              <a:t>ważne instytucje do współpracy dla inwestora (należy zamieścić informacje między                   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l-PL" altLang="pl-PL" sz="1600" dirty="0">
                <a:latin typeface="Arial" panose="020B0604020202020204" pitchFamily="34" charset="0"/>
                <a:cs typeface="Arial" panose="020B0604020202020204" pitchFamily="34" charset="0"/>
              </a:rPr>
              <a:t>       innymi o </a:t>
            </a:r>
            <a:r>
              <a:rPr lang="pl-PL" altLang="pl-PL" sz="1600" dirty="0" err="1">
                <a:latin typeface="Arial" panose="020B0604020202020204" pitchFamily="34" charset="0"/>
                <a:cs typeface="Arial" panose="020B0604020202020204" pitchFamily="34" charset="0"/>
              </a:rPr>
              <a:t>PAIiIZ</a:t>
            </a:r>
            <a:r>
              <a:rPr lang="pl-PL" altLang="pl-PL" sz="1600" dirty="0">
                <a:latin typeface="Arial" panose="020B0604020202020204" pitchFamily="34" charset="0"/>
                <a:cs typeface="Arial" panose="020B0604020202020204" pitchFamily="34" charset="0"/>
              </a:rPr>
              <a:t> i SSE, parkach naukowo – technologicznych itp.)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5CD258C9-6C6C-41F1-B20F-578AFB3B0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95050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Zawartość merytoryczna </a:t>
            </a:r>
            <a:r>
              <a:rPr lang="pl-PL" dirty="0" err="1"/>
              <a:t>podzakładek</a:t>
            </a:r>
            <a:endParaRPr lang="pl-PL" dirty="0"/>
          </a:p>
        </p:txBody>
      </p:sp>
      <p:sp>
        <p:nvSpPr>
          <p:cNvPr id="8" name="Prostokąt zaokrąglony 1">
            <a:extLst>
              <a:ext uri="{FF2B5EF4-FFF2-40B4-BE49-F238E27FC236}">
                <a16:creationId xmlns:a16="http://schemas.microsoft.com/office/drawing/2014/main" id="{51A9E9B8-9780-48E4-8F6B-BB660D73F733}"/>
              </a:ext>
            </a:extLst>
          </p:cNvPr>
          <p:cNvSpPr/>
          <p:nvPr/>
        </p:nvSpPr>
        <p:spPr>
          <a:xfrm>
            <a:off x="323850" y="1796926"/>
            <a:ext cx="1511300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O gminie</a:t>
            </a:r>
          </a:p>
        </p:txBody>
      </p:sp>
      <p:sp>
        <p:nvSpPr>
          <p:cNvPr id="9" name="Prostokąt 5">
            <a:extLst>
              <a:ext uri="{FF2B5EF4-FFF2-40B4-BE49-F238E27FC236}">
                <a16:creationId xmlns:a16="http://schemas.microsoft.com/office/drawing/2014/main" id="{4A5DEE80-5D59-4083-9EE7-B863D4D7C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435226"/>
            <a:ext cx="79914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Wszelkie informacje muszą być aktualne i mieć odzwierciedlenie w faktach. Tytułem uzupełnienia należy podać informacje makroekonomiczne o Polsce lub przekierować na strony internetowe zewnętrzne, gdzie taka informacja się znajduje</a:t>
            </a:r>
          </a:p>
        </p:txBody>
      </p:sp>
      <p:sp>
        <p:nvSpPr>
          <p:cNvPr id="7" name="Symbol zastępczy tekstu 2">
            <a:extLst>
              <a:ext uri="{FF2B5EF4-FFF2-40B4-BE49-F238E27FC236}">
                <a16:creationId xmlns:a16="http://schemas.microsoft.com/office/drawing/2014/main" id="{21B73903-8188-4CFE-9728-C00419BF6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83774601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Zawartość merytoryczna </a:t>
            </a:r>
            <a:r>
              <a:rPr lang="pl-PL" dirty="0" err="1"/>
              <a:t>podzakładek</a:t>
            </a:r>
            <a:endParaRPr lang="pl-PL" dirty="0"/>
          </a:p>
        </p:txBody>
      </p:sp>
      <p:sp>
        <p:nvSpPr>
          <p:cNvPr id="6" name="Prostokąt zaokrąglony 1">
            <a:extLst>
              <a:ext uri="{FF2B5EF4-FFF2-40B4-BE49-F238E27FC236}">
                <a16:creationId xmlns:a16="http://schemas.microsoft.com/office/drawing/2014/main" id="{2BC40DFC-0ACD-4B7E-92A0-F1B06EC637C1}"/>
              </a:ext>
            </a:extLst>
          </p:cNvPr>
          <p:cNvSpPr/>
          <p:nvPr/>
        </p:nvSpPr>
        <p:spPr>
          <a:xfrm>
            <a:off x="346075" y="1796926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O gminie</a:t>
            </a:r>
          </a:p>
        </p:txBody>
      </p:sp>
      <p:sp>
        <p:nvSpPr>
          <p:cNvPr id="7" name="Prostokąt zaokrąglony 6">
            <a:extLst>
              <a:ext uri="{FF2B5EF4-FFF2-40B4-BE49-F238E27FC236}">
                <a16:creationId xmlns:a16="http://schemas.microsoft.com/office/drawing/2014/main" id="{6A1AD4CC-54EE-467E-86D4-BB1DE65C288B}"/>
              </a:ext>
            </a:extLst>
          </p:cNvPr>
          <p:cNvSpPr/>
          <p:nvPr/>
        </p:nvSpPr>
        <p:spPr>
          <a:xfrm>
            <a:off x="2024062" y="1796926"/>
            <a:ext cx="1512888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400" dirty="0"/>
              <a:t>Dlaczego warto tu zainwestować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2BC47D23-2840-4890-9720-6C6530280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579764"/>
            <a:ext cx="8158162" cy="364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informacje wskazujące na przewagi inwestycyjne danego regionu, na podstawie dostępnych badań, wypowiedzi inwestorów, lokalnych autorytetów, przedstawicieli Samorządu itp.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krótki opis (w punktach) atutów/przewag dot. atrakcyjności inwestycyjnej                 i potencjału intelektualnego.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informacje o urokach danego regionu (atrakcje turystyczne) wraz z galerią zdjęć.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informacje o gospodarce Polski (proponujemy link na stronę PAIH S.A.).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A1D48952-9423-4419-9E31-78DE6BF4C4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91756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Zawartość merytoryczna </a:t>
            </a:r>
            <a:r>
              <a:rPr lang="pl-PL" dirty="0" err="1"/>
              <a:t>podzakładek</a:t>
            </a:r>
            <a:endParaRPr lang="pl-PL" dirty="0"/>
          </a:p>
        </p:txBody>
      </p:sp>
      <p:sp>
        <p:nvSpPr>
          <p:cNvPr id="6" name="Prostokąt zaokrąglony 1">
            <a:extLst>
              <a:ext uri="{FF2B5EF4-FFF2-40B4-BE49-F238E27FC236}">
                <a16:creationId xmlns:a16="http://schemas.microsoft.com/office/drawing/2014/main" id="{2BC40DFC-0ACD-4B7E-92A0-F1B06EC637C1}"/>
              </a:ext>
            </a:extLst>
          </p:cNvPr>
          <p:cNvSpPr/>
          <p:nvPr/>
        </p:nvSpPr>
        <p:spPr>
          <a:xfrm>
            <a:off x="346075" y="1796926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O gminie</a:t>
            </a:r>
          </a:p>
        </p:txBody>
      </p:sp>
      <p:sp>
        <p:nvSpPr>
          <p:cNvPr id="7" name="Prostokąt zaokrąglony 6">
            <a:extLst>
              <a:ext uri="{FF2B5EF4-FFF2-40B4-BE49-F238E27FC236}">
                <a16:creationId xmlns:a16="http://schemas.microsoft.com/office/drawing/2014/main" id="{6A1AD4CC-54EE-467E-86D4-BB1DE65C288B}"/>
              </a:ext>
            </a:extLst>
          </p:cNvPr>
          <p:cNvSpPr/>
          <p:nvPr/>
        </p:nvSpPr>
        <p:spPr>
          <a:xfrm>
            <a:off x="2024062" y="1796926"/>
            <a:ext cx="1512888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400" dirty="0"/>
              <a:t>Dlaczego warto tu zainwestować</a:t>
            </a:r>
          </a:p>
        </p:txBody>
      </p:sp>
      <p:sp>
        <p:nvSpPr>
          <p:cNvPr id="8" name="Prostokąt 5">
            <a:extLst>
              <a:ext uri="{FF2B5EF4-FFF2-40B4-BE49-F238E27FC236}">
                <a16:creationId xmlns:a16="http://schemas.microsoft.com/office/drawing/2014/main" id="{18D38989-B01E-4240-B6C0-25288AF20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321050"/>
            <a:ext cx="7920037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Zawartość tej zakładki musi być ułożona hierarchicznie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– od informacji najważniejszej do mniej istotnych</a:t>
            </a:r>
          </a:p>
        </p:txBody>
      </p:sp>
      <p:sp>
        <p:nvSpPr>
          <p:cNvPr id="9" name="Symbol zastępczy tekstu 2">
            <a:extLst>
              <a:ext uri="{FF2B5EF4-FFF2-40B4-BE49-F238E27FC236}">
                <a16:creationId xmlns:a16="http://schemas.microsoft.com/office/drawing/2014/main" id="{DE49AF16-2F09-4DCF-BD87-053CFC8BF1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57057770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Zawartość merytoryczna </a:t>
            </a:r>
            <a:r>
              <a:rPr lang="pl-PL" dirty="0" err="1"/>
              <a:t>podzakładek</a:t>
            </a:r>
            <a:endParaRPr lang="pl-PL" dirty="0"/>
          </a:p>
        </p:txBody>
      </p:sp>
      <p:sp>
        <p:nvSpPr>
          <p:cNvPr id="9" name="Prostokąt zaokrąglony 1">
            <a:extLst>
              <a:ext uri="{FF2B5EF4-FFF2-40B4-BE49-F238E27FC236}">
                <a16:creationId xmlns:a16="http://schemas.microsoft.com/office/drawing/2014/main" id="{053B7FAE-DDA3-4E0A-B540-7DAF854620EB}"/>
              </a:ext>
            </a:extLst>
          </p:cNvPr>
          <p:cNvSpPr/>
          <p:nvPr/>
        </p:nvSpPr>
        <p:spPr>
          <a:xfrm>
            <a:off x="323850" y="1796926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O gminie</a:t>
            </a:r>
          </a:p>
        </p:txBody>
      </p:sp>
      <p:sp>
        <p:nvSpPr>
          <p:cNvPr id="10" name="Prostokąt zaokrąglony 6">
            <a:extLst>
              <a:ext uri="{FF2B5EF4-FFF2-40B4-BE49-F238E27FC236}">
                <a16:creationId xmlns:a16="http://schemas.microsoft.com/office/drawing/2014/main" id="{D07D8435-47FA-4FB7-874B-EB15D1905B32}"/>
              </a:ext>
            </a:extLst>
          </p:cNvPr>
          <p:cNvSpPr/>
          <p:nvPr/>
        </p:nvSpPr>
        <p:spPr>
          <a:xfrm>
            <a:off x="2001837" y="1796926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400" dirty="0"/>
              <a:t>Dlaczego warto tu zainwestować</a:t>
            </a:r>
          </a:p>
        </p:txBody>
      </p:sp>
      <p:sp>
        <p:nvSpPr>
          <p:cNvPr id="11" name="Prostokąt zaokrąglony 7">
            <a:extLst>
              <a:ext uri="{FF2B5EF4-FFF2-40B4-BE49-F238E27FC236}">
                <a16:creationId xmlns:a16="http://schemas.microsoft.com/office/drawing/2014/main" id="{D1529384-B3F8-4911-9985-CDEC41C83CFF}"/>
              </a:ext>
            </a:extLst>
          </p:cNvPr>
          <p:cNvSpPr/>
          <p:nvPr/>
        </p:nvSpPr>
        <p:spPr>
          <a:xfrm>
            <a:off x="3706812" y="1796926"/>
            <a:ext cx="1512888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Wsparcie dla inwestora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8A8BD043-8E36-44AD-853C-4B720B310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579764"/>
            <a:ext cx="7775575" cy="160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Informacje o elementach wsparcia definiujemy na trzech poziomach: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zachęty lokalne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zachęty regionalne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zachęty krajowe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4BA69156-BD22-4E61-A0A1-5C73D981B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731" y="4225608"/>
            <a:ext cx="7958138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Zakładka ta powinna  zawierać także inne informacje przydatne dla inwestora, np. uregulowania prawne, kwestie pomocy publicznej itp. Polecamy przekierowanie na portal PAIH SA, do miejsca w którym znajdują się tego typu informacje.</a:t>
            </a:r>
          </a:p>
        </p:txBody>
      </p:sp>
      <p:sp>
        <p:nvSpPr>
          <p:cNvPr id="14" name="Symbol zastępczy tekstu 2">
            <a:extLst>
              <a:ext uri="{FF2B5EF4-FFF2-40B4-BE49-F238E27FC236}">
                <a16:creationId xmlns:a16="http://schemas.microsoft.com/office/drawing/2014/main" id="{F9E1A440-75C6-47F3-8753-72DFDBFC5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40004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Zawartość merytoryczna </a:t>
            </a:r>
            <a:r>
              <a:rPr lang="pl-PL" dirty="0" err="1"/>
              <a:t>podzakładek</a:t>
            </a:r>
            <a:endParaRPr lang="pl-PL" dirty="0"/>
          </a:p>
        </p:txBody>
      </p:sp>
      <p:sp>
        <p:nvSpPr>
          <p:cNvPr id="9" name="Prostokąt zaokrąglony 1">
            <a:extLst>
              <a:ext uri="{FF2B5EF4-FFF2-40B4-BE49-F238E27FC236}">
                <a16:creationId xmlns:a16="http://schemas.microsoft.com/office/drawing/2014/main" id="{053B7FAE-DDA3-4E0A-B540-7DAF854620EB}"/>
              </a:ext>
            </a:extLst>
          </p:cNvPr>
          <p:cNvSpPr/>
          <p:nvPr/>
        </p:nvSpPr>
        <p:spPr>
          <a:xfrm>
            <a:off x="323850" y="1796926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O gminie</a:t>
            </a:r>
          </a:p>
        </p:txBody>
      </p:sp>
      <p:sp>
        <p:nvSpPr>
          <p:cNvPr id="10" name="Prostokąt zaokrąglony 6">
            <a:extLst>
              <a:ext uri="{FF2B5EF4-FFF2-40B4-BE49-F238E27FC236}">
                <a16:creationId xmlns:a16="http://schemas.microsoft.com/office/drawing/2014/main" id="{D07D8435-47FA-4FB7-874B-EB15D1905B32}"/>
              </a:ext>
            </a:extLst>
          </p:cNvPr>
          <p:cNvSpPr/>
          <p:nvPr/>
        </p:nvSpPr>
        <p:spPr>
          <a:xfrm>
            <a:off x="2001837" y="1796926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400" dirty="0"/>
              <a:t>Dlaczego warto tu zainwestować</a:t>
            </a:r>
          </a:p>
        </p:txBody>
      </p:sp>
      <p:sp>
        <p:nvSpPr>
          <p:cNvPr id="11" name="Prostokąt zaokrąglony 7">
            <a:extLst>
              <a:ext uri="{FF2B5EF4-FFF2-40B4-BE49-F238E27FC236}">
                <a16:creationId xmlns:a16="http://schemas.microsoft.com/office/drawing/2014/main" id="{D1529384-B3F8-4911-9985-CDEC41C83CFF}"/>
              </a:ext>
            </a:extLst>
          </p:cNvPr>
          <p:cNvSpPr/>
          <p:nvPr/>
        </p:nvSpPr>
        <p:spPr>
          <a:xfrm>
            <a:off x="3706812" y="1796926"/>
            <a:ext cx="1512888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Wsparcie dla inwestora</a:t>
            </a:r>
          </a:p>
        </p:txBody>
      </p:sp>
      <p:sp>
        <p:nvSpPr>
          <p:cNvPr id="14" name="Prostokąt 8">
            <a:extLst>
              <a:ext uri="{FF2B5EF4-FFF2-40B4-BE49-F238E27FC236}">
                <a16:creationId xmlns:a16="http://schemas.microsoft.com/office/drawing/2014/main" id="{9DC66FB0-53E1-4FF1-8014-4EDB20CC6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518257"/>
            <a:ext cx="8291513" cy="410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pl-PL" altLang="pl-PL" sz="1700" dirty="0">
                <a:latin typeface="Arial" panose="020B0604020202020204" pitchFamily="34" charset="0"/>
                <a:cs typeface="Arial" panose="020B0604020202020204" pitchFamily="34" charset="0"/>
              </a:rPr>
              <a:t>Na poziomie lokalnym Urząd wspiera inwestorów w całym procesie inwestycyjnym: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altLang="pl-PL" sz="1700" dirty="0">
                <a:latin typeface="Arial" panose="020B0604020202020204" pitchFamily="34" charset="0"/>
                <a:cs typeface="Arial" panose="020B0604020202020204" pitchFamily="34" charset="0"/>
              </a:rPr>
              <a:t> przygotowuje informację o możliwościach inwestycyjnych miasta (w tym o ofercie terenów inwestycyjnych, powierzchni biurowych, hal i magazynów);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altLang="pl-PL" sz="1700" dirty="0">
                <a:latin typeface="Arial" panose="020B0604020202020204" pitchFamily="34" charset="0"/>
                <a:cs typeface="Arial" panose="020B0604020202020204" pitchFamily="34" charset="0"/>
              </a:rPr>
              <a:t> asystuje inwestorowi we wszystkich niezbędnych procedurach administracyjnych            i prawnych, występujących w trakcie realizacji projektu;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altLang="pl-PL" sz="1700" dirty="0">
                <a:latin typeface="Arial" panose="020B0604020202020204" pitchFamily="34" charset="0"/>
                <a:cs typeface="Arial" panose="020B0604020202020204" pitchFamily="34" charset="0"/>
              </a:rPr>
              <a:t> oferuje szybki dostęp do kompleksowej informacji dotyczącej otoczenia gospodarczo-prawnego inwestycji,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altLang="pl-PL" sz="1700" dirty="0">
                <a:latin typeface="Arial" panose="020B0604020202020204" pitchFamily="34" charset="0"/>
                <a:cs typeface="Arial" panose="020B0604020202020204" pitchFamily="34" charset="0"/>
              </a:rPr>
              <a:t> udziela wszechstronnej pomocy w znalezieniu odpowiednich lokalizacji, zgodnej                z oczekiwaniem inwestora, oraz partnerów i poddostawców;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altLang="pl-PL" sz="1700" dirty="0">
                <a:latin typeface="Arial" panose="020B0604020202020204" pitchFamily="34" charset="0"/>
                <a:cs typeface="Arial" panose="020B0604020202020204" pitchFamily="34" charset="0"/>
              </a:rPr>
              <a:t> oferuje opiekę </a:t>
            </a:r>
            <a:r>
              <a:rPr lang="pl-PL" altLang="pl-PL" sz="1700" dirty="0" err="1">
                <a:latin typeface="Arial" panose="020B0604020202020204" pitchFamily="34" charset="0"/>
                <a:cs typeface="Arial" panose="020B0604020202020204" pitchFamily="34" charset="0"/>
              </a:rPr>
              <a:t>poinwestycyjną</a:t>
            </a:r>
            <a:r>
              <a:rPr lang="pl-PL" altLang="pl-PL" sz="1700" dirty="0">
                <a:latin typeface="Arial" panose="020B0604020202020204" pitchFamily="34" charset="0"/>
                <a:cs typeface="Arial" panose="020B0604020202020204" pitchFamily="34" charset="0"/>
              </a:rPr>
              <a:t> dla firm, (wspiera także firmy, które już działają na terenie gminy);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700" dirty="0">
                <a:latin typeface="Arial" panose="020B0604020202020204" pitchFamily="34" charset="0"/>
                <a:cs typeface="Arial" panose="020B0604020202020204" pitchFamily="34" charset="0"/>
              </a:rPr>
              <a:t> informuje o zachętach inwestycyjnych udzielanych przez Radę Gminy oraz przez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pl-PL" altLang="pl-PL" sz="1700" dirty="0">
                <a:latin typeface="Arial" panose="020B0604020202020204" pitchFamily="34" charset="0"/>
                <a:cs typeface="Arial" panose="020B0604020202020204" pitchFamily="34" charset="0"/>
              </a:rPr>
              <a:t>        SSE, Parki Technologiczne  itd.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3FA7B6F-D02A-420C-8CDB-444466BDF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1423988"/>
            <a:ext cx="29527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 dirty="0">
                <a:solidFill>
                  <a:srgbClr val="FF0000"/>
                </a:solidFill>
              </a:rPr>
              <a:t>Każdy inwestor posiada swojego </a:t>
            </a:r>
            <a:r>
              <a:rPr lang="pl-PL" altLang="pl-PL" sz="1800" dirty="0" err="1">
                <a:solidFill>
                  <a:srgbClr val="FF0000"/>
                </a:solidFill>
              </a:rPr>
              <a:t>project</a:t>
            </a:r>
            <a:r>
              <a:rPr lang="pl-PL" altLang="pl-PL" sz="1800" dirty="0">
                <a:solidFill>
                  <a:srgbClr val="FF0000"/>
                </a:solidFill>
              </a:rPr>
              <a:t> managera wyznaczonego przez gminę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BEB3C8CF-E7EC-49F2-B5EF-DBFA0D051E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672689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Zawartość merytoryczna </a:t>
            </a:r>
            <a:r>
              <a:rPr lang="pl-PL" dirty="0" err="1"/>
              <a:t>podzakładek</a:t>
            </a:r>
            <a:endParaRPr lang="pl-PL" dirty="0"/>
          </a:p>
        </p:txBody>
      </p:sp>
      <p:sp>
        <p:nvSpPr>
          <p:cNvPr id="9" name="Prostokąt zaokrąglony 1">
            <a:extLst>
              <a:ext uri="{FF2B5EF4-FFF2-40B4-BE49-F238E27FC236}">
                <a16:creationId xmlns:a16="http://schemas.microsoft.com/office/drawing/2014/main" id="{053B7FAE-DDA3-4E0A-B540-7DAF854620EB}"/>
              </a:ext>
            </a:extLst>
          </p:cNvPr>
          <p:cNvSpPr/>
          <p:nvPr/>
        </p:nvSpPr>
        <p:spPr>
          <a:xfrm>
            <a:off x="323850" y="1796926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O gminie</a:t>
            </a:r>
          </a:p>
        </p:txBody>
      </p:sp>
      <p:sp>
        <p:nvSpPr>
          <p:cNvPr id="10" name="Prostokąt zaokrąglony 6">
            <a:extLst>
              <a:ext uri="{FF2B5EF4-FFF2-40B4-BE49-F238E27FC236}">
                <a16:creationId xmlns:a16="http://schemas.microsoft.com/office/drawing/2014/main" id="{D07D8435-47FA-4FB7-874B-EB15D1905B32}"/>
              </a:ext>
            </a:extLst>
          </p:cNvPr>
          <p:cNvSpPr/>
          <p:nvPr/>
        </p:nvSpPr>
        <p:spPr>
          <a:xfrm>
            <a:off x="2001837" y="1796926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400" dirty="0"/>
              <a:t>Dlaczego warto tu zainwestować</a:t>
            </a:r>
          </a:p>
        </p:txBody>
      </p:sp>
      <p:sp>
        <p:nvSpPr>
          <p:cNvPr id="11" name="Prostokąt zaokrąglony 7">
            <a:extLst>
              <a:ext uri="{FF2B5EF4-FFF2-40B4-BE49-F238E27FC236}">
                <a16:creationId xmlns:a16="http://schemas.microsoft.com/office/drawing/2014/main" id="{D1529384-B3F8-4911-9985-CDEC41C83CFF}"/>
              </a:ext>
            </a:extLst>
          </p:cNvPr>
          <p:cNvSpPr/>
          <p:nvPr/>
        </p:nvSpPr>
        <p:spPr>
          <a:xfrm>
            <a:off x="3706812" y="1796926"/>
            <a:ext cx="1512888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Wsparcie dla inwestora</a:t>
            </a:r>
          </a:p>
        </p:txBody>
      </p:sp>
      <p:sp>
        <p:nvSpPr>
          <p:cNvPr id="8" name="Prostokąt 8">
            <a:extLst>
              <a:ext uri="{FF2B5EF4-FFF2-40B4-BE49-F238E27FC236}">
                <a16:creationId xmlns:a16="http://schemas.microsoft.com/office/drawing/2014/main" id="{7D024FB7-CF9E-4FEA-8D01-DBC1E15D1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566964"/>
            <a:ext cx="806767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Na poziomie zachęt regionalnych: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informacja o instytucji regionalnej zajmującej się wsparciem dla przedsiębiorców oraz link na jej stronę internetową i na stronę COI</a:t>
            </a:r>
          </a:p>
        </p:txBody>
      </p:sp>
      <p:sp>
        <p:nvSpPr>
          <p:cNvPr id="12" name="Prostokąt 9">
            <a:extLst>
              <a:ext uri="{FF2B5EF4-FFF2-40B4-BE49-F238E27FC236}">
                <a16:creationId xmlns:a16="http://schemas.microsoft.com/office/drawing/2014/main" id="{743F2357-BC32-43E4-AE06-E46D715D0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5" y="4019627"/>
            <a:ext cx="7848600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Na poziomie zachęt krajowych: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krótka informacja na temat pomocy dostępnej w ramach projektów ponadregionalnych (granty lub wsparcie finansowe z programów UE) oraz link na strony instytucji zarządzających środkami finansowymi i na stronę PAIH S.A.;</a:t>
            </a:r>
          </a:p>
        </p:txBody>
      </p:sp>
      <p:sp>
        <p:nvSpPr>
          <p:cNvPr id="13" name="Symbol zastępczy tekstu 2">
            <a:extLst>
              <a:ext uri="{FF2B5EF4-FFF2-40B4-BE49-F238E27FC236}">
                <a16:creationId xmlns:a16="http://schemas.microsoft.com/office/drawing/2014/main" id="{3502CADB-4602-4EAB-9516-37C0B849E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66829047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Zawartość merytoryczna </a:t>
            </a:r>
            <a:r>
              <a:rPr lang="pl-PL" dirty="0" err="1"/>
              <a:t>podzakładek</a:t>
            </a:r>
            <a:endParaRPr lang="pl-PL" dirty="0"/>
          </a:p>
        </p:txBody>
      </p:sp>
      <p:sp>
        <p:nvSpPr>
          <p:cNvPr id="13" name="Prostokąt zaokrąglony 1">
            <a:extLst>
              <a:ext uri="{FF2B5EF4-FFF2-40B4-BE49-F238E27FC236}">
                <a16:creationId xmlns:a16="http://schemas.microsoft.com/office/drawing/2014/main" id="{70CC9EDE-7C1D-4518-A79A-7F290FC47750}"/>
              </a:ext>
            </a:extLst>
          </p:cNvPr>
          <p:cNvSpPr/>
          <p:nvPr/>
        </p:nvSpPr>
        <p:spPr>
          <a:xfrm>
            <a:off x="323850" y="1674488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O gminie</a:t>
            </a:r>
          </a:p>
        </p:txBody>
      </p:sp>
      <p:sp>
        <p:nvSpPr>
          <p:cNvPr id="14" name="Prostokąt zaokrąglony 6">
            <a:extLst>
              <a:ext uri="{FF2B5EF4-FFF2-40B4-BE49-F238E27FC236}">
                <a16:creationId xmlns:a16="http://schemas.microsoft.com/office/drawing/2014/main" id="{677E3D69-5E54-4867-AB71-179F7E763DB1}"/>
              </a:ext>
            </a:extLst>
          </p:cNvPr>
          <p:cNvSpPr/>
          <p:nvPr/>
        </p:nvSpPr>
        <p:spPr>
          <a:xfrm>
            <a:off x="2001837" y="1674488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400" dirty="0"/>
              <a:t>Dlaczego warto tu zainwestować</a:t>
            </a:r>
          </a:p>
        </p:txBody>
      </p:sp>
      <p:sp>
        <p:nvSpPr>
          <p:cNvPr id="15" name="Prostokąt zaokrąglony 7">
            <a:extLst>
              <a:ext uri="{FF2B5EF4-FFF2-40B4-BE49-F238E27FC236}">
                <a16:creationId xmlns:a16="http://schemas.microsoft.com/office/drawing/2014/main" id="{B273C8B9-1FBD-426A-857C-22F577AD8846}"/>
              </a:ext>
            </a:extLst>
          </p:cNvPr>
          <p:cNvSpPr/>
          <p:nvPr/>
        </p:nvSpPr>
        <p:spPr>
          <a:xfrm>
            <a:off x="3706812" y="1674488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Wsparcie dla inwestora</a:t>
            </a:r>
          </a:p>
        </p:txBody>
      </p:sp>
      <p:sp>
        <p:nvSpPr>
          <p:cNvPr id="16" name="Prostokąt zaokrąglony 8">
            <a:extLst>
              <a:ext uri="{FF2B5EF4-FFF2-40B4-BE49-F238E27FC236}">
                <a16:creationId xmlns:a16="http://schemas.microsoft.com/office/drawing/2014/main" id="{24D1BDFE-5392-40DC-BF3E-2CC469C39ADD}"/>
              </a:ext>
            </a:extLst>
          </p:cNvPr>
          <p:cNvSpPr/>
          <p:nvPr/>
        </p:nvSpPr>
        <p:spPr>
          <a:xfrm>
            <a:off x="5364162" y="1661788"/>
            <a:ext cx="1511300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600" dirty="0">
                <a:solidFill>
                  <a:srgbClr val="FFFFFF"/>
                </a:solidFill>
                <a:latin typeface="+mn-lt"/>
              </a:rPr>
              <a:t>Oferty lokalizacyjne</a:t>
            </a:r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06679CEF-92E6-4EDF-B8E5-D18530F34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533326"/>
            <a:ext cx="7991475" cy="2262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pl-PL" altLang="pl-PL" sz="1800" dirty="0">
                <a:latin typeface="Arial" panose="020B0604020202020204" pitchFamily="34" charset="0"/>
              </a:rPr>
              <a:t>Tu powinno się umieścić:</a:t>
            </a:r>
            <a:endParaRPr lang="pl-PL" alt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opis możliwości inwestycyjnych gminy (+ mapa gminy z zaznaczonymi ofertami lokalizacyjnymi ze wskazaniem poszczególnych lokalizacji)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opisy ofert inwestycyjnych  (terenów inwestycyjnych, hal produkcyjnych) wraz z mapkami i zdjęciami, wg wskazanego wzoru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opis powierzchni biurowych do zbycia lub dzierżawy (nie dłużej niż 3 – 4 zdania) oraz link do opisu szerszego.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4E0268A9-5972-4A7A-8A63-120CB47B8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837" y="4909813"/>
            <a:ext cx="4322763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Oferty powinny być podzielone na grupy: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1800" dirty="0" err="1">
                <a:latin typeface="Arial" panose="020B0604020202020204" pitchFamily="34" charset="0"/>
                <a:cs typeface="Arial" panose="020B0604020202020204" pitchFamily="34" charset="0"/>
              </a:rPr>
              <a:t>greenfield</a:t>
            </a:r>
            <a:endParaRPr lang="pl-PL" alt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1800" dirty="0" err="1">
                <a:latin typeface="Arial" panose="020B0604020202020204" pitchFamily="34" charset="0"/>
                <a:cs typeface="Arial" panose="020B0604020202020204" pitchFamily="34" charset="0"/>
              </a:rPr>
              <a:t>brownfield</a:t>
            </a:r>
            <a:endParaRPr lang="pl-PL" alt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None/>
            </a:pPr>
            <a:endParaRPr lang="pl-PL" alt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EC8F91C1-D094-4B8A-A9E6-75CDC062B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3256" y="4909813"/>
            <a:ext cx="432276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None/>
            </a:pPr>
            <a:endParaRPr lang="pl-PL" alt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powierzchnie biurowe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oferty dla sektora turystycznego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8AC8A6E1-0CD0-4A42-A008-22DD9B025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476128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Zawartość merytoryczna </a:t>
            </a:r>
            <a:r>
              <a:rPr lang="pl-PL" dirty="0" err="1"/>
              <a:t>podzakładek</a:t>
            </a:r>
            <a:endParaRPr lang="pl-PL" dirty="0"/>
          </a:p>
        </p:txBody>
      </p:sp>
      <p:sp>
        <p:nvSpPr>
          <p:cNvPr id="13" name="Prostokąt zaokrąglony 1">
            <a:extLst>
              <a:ext uri="{FF2B5EF4-FFF2-40B4-BE49-F238E27FC236}">
                <a16:creationId xmlns:a16="http://schemas.microsoft.com/office/drawing/2014/main" id="{70CC9EDE-7C1D-4518-A79A-7F290FC47750}"/>
              </a:ext>
            </a:extLst>
          </p:cNvPr>
          <p:cNvSpPr/>
          <p:nvPr/>
        </p:nvSpPr>
        <p:spPr>
          <a:xfrm>
            <a:off x="323850" y="1674488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O gminie</a:t>
            </a:r>
          </a:p>
        </p:txBody>
      </p:sp>
      <p:sp>
        <p:nvSpPr>
          <p:cNvPr id="14" name="Prostokąt zaokrąglony 6">
            <a:extLst>
              <a:ext uri="{FF2B5EF4-FFF2-40B4-BE49-F238E27FC236}">
                <a16:creationId xmlns:a16="http://schemas.microsoft.com/office/drawing/2014/main" id="{677E3D69-5E54-4867-AB71-179F7E763DB1}"/>
              </a:ext>
            </a:extLst>
          </p:cNvPr>
          <p:cNvSpPr/>
          <p:nvPr/>
        </p:nvSpPr>
        <p:spPr>
          <a:xfrm>
            <a:off x="2001837" y="1674488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400" dirty="0"/>
              <a:t>Dlaczego warto tu zainwestować</a:t>
            </a:r>
          </a:p>
        </p:txBody>
      </p:sp>
      <p:sp>
        <p:nvSpPr>
          <p:cNvPr id="15" name="Prostokąt zaokrąglony 7">
            <a:extLst>
              <a:ext uri="{FF2B5EF4-FFF2-40B4-BE49-F238E27FC236}">
                <a16:creationId xmlns:a16="http://schemas.microsoft.com/office/drawing/2014/main" id="{B273C8B9-1FBD-426A-857C-22F577AD8846}"/>
              </a:ext>
            </a:extLst>
          </p:cNvPr>
          <p:cNvSpPr/>
          <p:nvPr/>
        </p:nvSpPr>
        <p:spPr>
          <a:xfrm>
            <a:off x="3706812" y="1674488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Wsparcie dla inwestora</a:t>
            </a:r>
          </a:p>
        </p:txBody>
      </p:sp>
      <p:sp>
        <p:nvSpPr>
          <p:cNvPr id="16" name="Prostokąt zaokrąglony 8">
            <a:extLst>
              <a:ext uri="{FF2B5EF4-FFF2-40B4-BE49-F238E27FC236}">
                <a16:creationId xmlns:a16="http://schemas.microsoft.com/office/drawing/2014/main" id="{24D1BDFE-5392-40DC-BF3E-2CC469C39ADD}"/>
              </a:ext>
            </a:extLst>
          </p:cNvPr>
          <p:cNvSpPr/>
          <p:nvPr/>
        </p:nvSpPr>
        <p:spPr>
          <a:xfrm>
            <a:off x="5364162" y="1661788"/>
            <a:ext cx="1511300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600" dirty="0">
                <a:solidFill>
                  <a:srgbClr val="FFFFFF"/>
                </a:solidFill>
                <a:latin typeface="+mn-lt"/>
              </a:rPr>
              <a:t>Oferty lokalizacyjne</a:t>
            </a:r>
          </a:p>
        </p:txBody>
      </p:sp>
      <p:sp>
        <p:nvSpPr>
          <p:cNvPr id="11" name="Prostokąt 9">
            <a:extLst>
              <a:ext uri="{FF2B5EF4-FFF2-40B4-BE49-F238E27FC236}">
                <a16:creationId xmlns:a16="http://schemas.microsoft.com/office/drawing/2014/main" id="{264BCA44-58CE-4A6B-A957-FA7E6FC28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503516"/>
            <a:ext cx="8135937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Proponowany opis oferty inwestycyjnej terenu / hali: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pl-PL" altLang="pl-PL" sz="1800" u="sng" dirty="0">
                <a:latin typeface="Arial" panose="020B0604020202020204" pitchFamily="34" charset="0"/>
                <a:cs typeface="Arial" panose="020B0604020202020204" pitchFamily="34" charset="0"/>
              </a:rPr>
              <a:t>Lokalizacja/Nazwa działki </a:t>
            </a:r>
            <a:endParaRPr lang="pl-PL" alt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Powierzchnia terenu 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Max. dostępna powierzchnia (w jednym kawałku [ha]) 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Możliwość powiększenia terenu (krótki opis) 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pl-PL" altLang="pl-PL" sz="1800" u="sng" dirty="0">
                <a:latin typeface="Arial" panose="020B0604020202020204" pitchFamily="34" charset="0"/>
                <a:cs typeface="Arial" panose="020B0604020202020204" pitchFamily="34" charset="0"/>
              </a:rPr>
              <a:t>Informacje o nieruchomości </a:t>
            </a:r>
            <a:endParaRPr lang="pl-PL" alt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Właściciel 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Aktualny plan zagospodarowania (T/N) </a:t>
            </a:r>
          </a:p>
        </p:txBody>
      </p:sp>
      <p:sp>
        <p:nvSpPr>
          <p:cNvPr id="10" name="Symbol zastępczy tekstu 2">
            <a:extLst>
              <a:ext uri="{FF2B5EF4-FFF2-40B4-BE49-F238E27FC236}">
                <a16:creationId xmlns:a16="http://schemas.microsoft.com/office/drawing/2014/main" id="{911063A0-02B8-40A1-A995-6419EF5AC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69303960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Zawartość merytoryczna </a:t>
            </a:r>
            <a:r>
              <a:rPr lang="pl-PL" dirty="0" err="1"/>
              <a:t>podzakładek</a:t>
            </a:r>
            <a:endParaRPr lang="pl-PL" dirty="0"/>
          </a:p>
        </p:txBody>
      </p:sp>
      <p:sp>
        <p:nvSpPr>
          <p:cNvPr id="13" name="Prostokąt zaokrąglony 1">
            <a:extLst>
              <a:ext uri="{FF2B5EF4-FFF2-40B4-BE49-F238E27FC236}">
                <a16:creationId xmlns:a16="http://schemas.microsoft.com/office/drawing/2014/main" id="{70CC9EDE-7C1D-4518-A79A-7F290FC47750}"/>
              </a:ext>
            </a:extLst>
          </p:cNvPr>
          <p:cNvSpPr/>
          <p:nvPr/>
        </p:nvSpPr>
        <p:spPr>
          <a:xfrm>
            <a:off x="323850" y="1674488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O gminie</a:t>
            </a:r>
          </a:p>
        </p:txBody>
      </p:sp>
      <p:sp>
        <p:nvSpPr>
          <p:cNvPr id="14" name="Prostokąt zaokrąglony 6">
            <a:extLst>
              <a:ext uri="{FF2B5EF4-FFF2-40B4-BE49-F238E27FC236}">
                <a16:creationId xmlns:a16="http://schemas.microsoft.com/office/drawing/2014/main" id="{677E3D69-5E54-4867-AB71-179F7E763DB1}"/>
              </a:ext>
            </a:extLst>
          </p:cNvPr>
          <p:cNvSpPr/>
          <p:nvPr/>
        </p:nvSpPr>
        <p:spPr>
          <a:xfrm>
            <a:off x="2001837" y="1674488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400" dirty="0"/>
              <a:t>Dlaczego warto tu zainwestować</a:t>
            </a:r>
          </a:p>
        </p:txBody>
      </p:sp>
      <p:sp>
        <p:nvSpPr>
          <p:cNvPr id="15" name="Prostokąt zaokrąglony 7">
            <a:extLst>
              <a:ext uri="{FF2B5EF4-FFF2-40B4-BE49-F238E27FC236}">
                <a16:creationId xmlns:a16="http://schemas.microsoft.com/office/drawing/2014/main" id="{B273C8B9-1FBD-426A-857C-22F577AD8846}"/>
              </a:ext>
            </a:extLst>
          </p:cNvPr>
          <p:cNvSpPr/>
          <p:nvPr/>
        </p:nvSpPr>
        <p:spPr>
          <a:xfrm>
            <a:off x="3706812" y="1674488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Wsparcie dla inwestora</a:t>
            </a:r>
          </a:p>
        </p:txBody>
      </p:sp>
      <p:sp>
        <p:nvSpPr>
          <p:cNvPr id="16" name="Prostokąt zaokrąglony 8">
            <a:extLst>
              <a:ext uri="{FF2B5EF4-FFF2-40B4-BE49-F238E27FC236}">
                <a16:creationId xmlns:a16="http://schemas.microsoft.com/office/drawing/2014/main" id="{24D1BDFE-5392-40DC-BF3E-2CC469C39ADD}"/>
              </a:ext>
            </a:extLst>
          </p:cNvPr>
          <p:cNvSpPr/>
          <p:nvPr/>
        </p:nvSpPr>
        <p:spPr>
          <a:xfrm>
            <a:off x="5364162" y="1661788"/>
            <a:ext cx="1511300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600" dirty="0">
                <a:solidFill>
                  <a:srgbClr val="FFFFFF"/>
                </a:solidFill>
                <a:latin typeface="+mn-lt"/>
              </a:rPr>
              <a:t>Oferty lokalizacyjne</a:t>
            </a:r>
          </a:p>
        </p:txBody>
      </p:sp>
      <p:sp>
        <p:nvSpPr>
          <p:cNvPr id="9" name="Prostokąt 9">
            <a:extLst>
              <a:ext uri="{FF2B5EF4-FFF2-40B4-BE49-F238E27FC236}">
                <a16:creationId xmlns:a16="http://schemas.microsoft.com/office/drawing/2014/main" id="{380D85EC-6D6B-4F0B-A58F-F19525705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503663"/>
            <a:ext cx="8424862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pl-PL" altLang="pl-PL" sz="1800" u="sng" dirty="0">
                <a:latin typeface="Arial" panose="020B0604020202020204" pitchFamily="34" charset="0"/>
                <a:cs typeface="Arial" panose="020B0604020202020204" pitchFamily="34" charset="0"/>
              </a:rPr>
              <a:t>Połączenia transportowe</a:t>
            </a:r>
            <a:endParaRPr lang="pl-PL" alt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Droga dojazdowa do działki (rodzaj nawierzchni, szerokość)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Dostępność drogi ekspresowej lub autostrady(odległość w km) 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Najbliższe lotnisko międzynarodowe (odległość w km)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pl-PL" altLang="pl-PL" sz="1800" u="sng" dirty="0">
                <a:latin typeface="Arial" panose="020B0604020202020204" pitchFamily="34" charset="0"/>
                <a:cs typeface="Arial" panose="020B0604020202020204" pitchFamily="34" charset="0"/>
              </a:rPr>
              <a:t>Infrastruktura na terenie </a:t>
            </a:r>
            <a:endParaRPr lang="pl-PL" alt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Elektryczność (T/N) (jeśli nie ma, podać odległość do najbliższego przyłącza)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Woda (T/N) (jeśli nie ma, podać odległość do najbliższego przyłącza) 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Kanalizacja (T/N) (jeśli nie ma, podać odległość do najbliższego przyłącza)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Oczyszczalnia ścieków (T/N) (jeśli nie ma, podać odległość w km) 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None/>
            </a:pPr>
            <a:endParaRPr lang="pl-PL" alt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ymbol zastępczy tekstu 2">
            <a:extLst>
              <a:ext uri="{FF2B5EF4-FFF2-40B4-BE49-F238E27FC236}">
                <a16:creationId xmlns:a16="http://schemas.microsoft.com/office/drawing/2014/main" id="{20ED592E-093F-4954-93EC-33AD386C2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79517181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Zawartość merytoryczna </a:t>
            </a:r>
            <a:r>
              <a:rPr lang="pl-PL" dirty="0" err="1"/>
              <a:t>podzakładek</a:t>
            </a:r>
            <a:endParaRPr lang="pl-PL" dirty="0"/>
          </a:p>
        </p:txBody>
      </p:sp>
      <p:sp>
        <p:nvSpPr>
          <p:cNvPr id="13" name="Prostokąt zaokrąglony 1">
            <a:extLst>
              <a:ext uri="{FF2B5EF4-FFF2-40B4-BE49-F238E27FC236}">
                <a16:creationId xmlns:a16="http://schemas.microsoft.com/office/drawing/2014/main" id="{70CC9EDE-7C1D-4518-A79A-7F290FC47750}"/>
              </a:ext>
            </a:extLst>
          </p:cNvPr>
          <p:cNvSpPr/>
          <p:nvPr/>
        </p:nvSpPr>
        <p:spPr>
          <a:xfrm>
            <a:off x="323850" y="1674488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O gminie</a:t>
            </a:r>
          </a:p>
        </p:txBody>
      </p:sp>
      <p:sp>
        <p:nvSpPr>
          <p:cNvPr id="14" name="Prostokąt zaokrąglony 6">
            <a:extLst>
              <a:ext uri="{FF2B5EF4-FFF2-40B4-BE49-F238E27FC236}">
                <a16:creationId xmlns:a16="http://schemas.microsoft.com/office/drawing/2014/main" id="{677E3D69-5E54-4867-AB71-179F7E763DB1}"/>
              </a:ext>
            </a:extLst>
          </p:cNvPr>
          <p:cNvSpPr/>
          <p:nvPr/>
        </p:nvSpPr>
        <p:spPr>
          <a:xfrm>
            <a:off x="2001837" y="1674488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400" dirty="0"/>
              <a:t>Dlaczego warto tu zainwestować</a:t>
            </a:r>
          </a:p>
        </p:txBody>
      </p:sp>
      <p:sp>
        <p:nvSpPr>
          <p:cNvPr id="15" name="Prostokąt zaokrąglony 7">
            <a:extLst>
              <a:ext uri="{FF2B5EF4-FFF2-40B4-BE49-F238E27FC236}">
                <a16:creationId xmlns:a16="http://schemas.microsoft.com/office/drawing/2014/main" id="{B273C8B9-1FBD-426A-857C-22F577AD8846}"/>
              </a:ext>
            </a:extLst>
          </p:cNvPr>
          <p:cNvSpPr/>
          <p:nvPr/>
        </p:nvSpPr>
        <p:spPr>
          <a:xfrm>
            <a:off x="3706812" y="1674488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Wsparcie dla inwestora</a:t>
            </a:r>
          </a:p>
        </p:txBody>
      </p:sp>
      <p:sp>
        <p:nvSpPr>
          <p:cNvPr id="16" name="Prostokąt zaokrąglony 8">
            <a:extLst>
              <a:ext uri="{FF2B5EF4-FFF2-40B4-BE49-F238E27FC236}">
                <a16:creationId xmlns:a16="http://schemas.microsoft.com/office/drawing/2014/main" id="{24D1BDFE-5392-40DC-BF3E-2CC469C39ADD}"/>
              </a:ext>
            </a:extLst>
          </p:cNvPr>
          <p:cNvSpPr/>
          <p:nvPr/>
        </p:nvSpPr>
        <p:spPr>
          <a:xfrm>
            <a:off x="5364162" y="1661788"/>
            <a:ext cx="1511300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600" dirty="0">
                <a:solidFill>
                  <a:srgbClr val="FFFFFF"/>
                </a:solidFill>
                <a:latin typeface="+mn-lt"/>
              </a:rPr>
              <a:t>Oferty lokalizacyjne</a:t>
            </a:r>
          </a:p>
        </p:txBody>
      </p:sp>
      <p:sp>
        <p:nvSpPr>
          <p:cNvPr id="9" name="Prostokąt 2">
            <a:extLst>
              <a:ext uri="{FF2B5EF4-FFF2-40B4-BE49-F238E27FC236}">
                <a16:creationId xmlns:a16="http://schemas.microsoft.com/office/drawing/2014/main" id="{86398A19-AF35-40C1-852B-A516DE892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684138"/>
            <a:ext cx="8135937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W przypadku większej liczby lokalizacji przydatna będzie wyszukiwarka. Proponowane minimum możliwości przeszukiwania bazy: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wielkość powierzchni,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przeznaczenie w MPZP.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Uwaga!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Przy każdej lokalizacji należy umieścić datę aktualizacji danych.</a:t>
            </a:r>
          </a:p>
        </p:txBody>
      </p:sp>
      <p:sp>
        <p:nvSpPr>
          <p:cNvPr id="10" name="Symbol zastępczy tekstu 2">
            <a:extLst>
              <a:ext uri="{FF2B5EF4-FFF2-40B4-BE49-F238E27FC236}">
                <a16:creationId xmlns:a16="http://schemas.microsoft.com/office/drawing/2014/main" id="{59186978-0186-4DEC-8193-6FB48211E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3162329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Zawartość merytoryczna </a:t>
            </a:r>
            <a:r>
              <a:rPr lang="pl-PL" dirty="0" err="1"/>
              <a:t>podzakładek</a:t>
            </a:r>
            <a:endParaRPr lang="pl-PL" dirty="0"/>
          </a:p>
        </p:txBody>
      </p:sp>
      <p:sp>
        <p:nvSpPr>
          <p:cNvPr id="10" name="Prostokąt zaokrąglony 1">
            <a:extLst>
              <a:ext uri="{FF2B5EF4-FFF2-40B4-BE49-F238E27FC236}">
                <a16:creationId xmlns:a16="http://schemas.microsoft.com/office/drawing/2014/main" id="{2FF9F55A-5DE7-4334-971C-ABB0CBADF5B5}"/>
              </a:ext>
            </a:extLst>
          </p:cNvPr>
          <p:cNvSpPr/>
          <p:nvPr/>
        </p:nvSpPr>
        <p:spPr>
          <a:xfrm>
            <a:off x="336550" y="1674488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O gminie</a:t>
            </a:r>
          </a:p>
        </p:txBody>
      </p:sp>
      <p:sp>
        <p:nvSpPr>
          <p:cNvPr id="11" name="Prostokąt zaokrąglony 6">
            <a:extLst>
              <a:ext uri="{FF2B5EF4-FFF2-40B4-BE49-F238E27FC236}">
                <a16:creationId xmlns:a16="http://schemas.microsoft.com/office/drawing/2014/main" id="{70517EB8-3022-4F58-9492-8F3256E37DCA}"/>
              </a:ext>
            </a:extLst>
          </p:cNvPr>
          <p:cNvSpPr/>
          <p:nvPr/>
        </p:nvSpPr>
        <p:spPr>
          <a:xfrm>
            <a:off x="2014537" y="1674488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400" dirty="0"/>
              <a:t>Dlaczego warto tu zainwestować</a:t>
            </a:r>
          </a:p>
        </p:txBody>
      </p:sp>
      <p:sp>
        <p:nvSpPr>
          <p:cNvPr id="12" name="Prostokąt zaokrąglony 7">
            <a:extLst>
              <a:ext uri="{FF2B5EF4-FFF2-40B4-BE49-F238E27FC236}">
                <a16:creationId xmlns:a16="http://schemas.microsoft.com/office/drawing/2014/main" id="{6C03654F-1BB3-4152-BE93-39A99472EE15}"/>
              </a:ext>
            </a:extLst>
          </p:cNvPr>
          <p:cNvSpPr/>
          <p:nvPr/>
        </p:nvSpPr>
        <p:spPr>
          <a:xfrm>
            <a:off x="3719512" y="1674488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Wsparcie dla inwestora</a:t>
            </a:r>
          </a:p>
        </p:txBody>
      </p:sp>
      <p:sp>
        <p:nvSpPr>
          <p:cNvPr id="17" name="Prostokąt zaokrąglony 8">
            <a:extLst>
              <a:ext uri="{FF2B5EF4-FFF2-40B4-BE49-F238E27FC236}">
                <a16:creationId xmlns:a16="http://schemas.microsoft.com/office/drawing/2014/main" id="{DC0C78B2-C416-47E0-B7CB-B9E9E7C92511}"/>
              </a:ext>
            </a:extLst>
          </p:cNvPr>
          <p:cNvSpPr/>
          <p:nvPr/>
        </p:nvSpPr>
        <p:spPr>
          <a:xfrm>
            <a:off x="5376862" y="1661788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600">
                <a:solidFill>
                  <a:srgbClr val="FFFFFF"/>
                </a:solidFill>
                <a:latin typeface="Calibri" pitchFamily="34" charset="0"/>
              </a:rPr>
              <a:t>Oferty </a:t>
            </a:r>
            <a:r>
              <a:rPr lang="pl-PL" altLang="pl-PL" sz="1600">
                <a:solidFill>
                  <a:srgbClr val="FFFFFF"/>
                </a:solidFill>
              </a:rPr>
              <a:t>lokalizacyjne</a:t>
            </a:r>
          </a:p>
        </p:txBody>
      </p:sp>
      <p:sp>
        <p:nvSpPr>
          <p:cNvPr id="18" name="Prostokąt zaokrąglony 9">
            <a:extLst>
              <a:ext uri="{FF2B5EF4-FFF2-40B4-BE49-F238E27FC236}">
                <a16:creationId xmlns:a16="http://schemas.microsoft.com/office/drawing/2014/main" id="{AFB21E60-48D3-4686-B9AA-8CA01C820102}"/>
              </a:ext>
            </a:extLst>
          </p:cNvPr>
          <p:cNvSpPr/>
          <p:nvPr/>
        </p:nvSpPr>
        <p:spPr>
          <a:xfrm>
            <a:off x="7032625" y="1674488"/>
            <a:ext cx="1511300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Kontakt</a:t>
            </a: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8D28262E-A599-4E77-AC84-77837B376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" y="2493638"/>
            <a:ext cx="82073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Należy podać dane kontaktowe do osób zajmujących się obsługą inwestora oraz do biura prasowego (imię, nazwisko, nr telefonu, adres mailowy oraz informację dot. znajomości języków obcych). 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27B689B-5A1D-4553-A26A-CF9CE927D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" y="3728713"/>
            <a:ext cx="8191500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Dla sprawności działania komunikatora jakim jest portal internetowy należy również podać kontakt do administratora systemu. Należy wpisać też godziny pracy w/w osób.</a:t>
            </a: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8F185F28-7FA3-45D9-AE92-2CE086AAE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" y="4962201"/>
            <a:ext cx="81915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Można w tym miejscu implementować np. interaktywną mapę, dzięki której użytkownik może wyznaczyć trasę z dowolnej lokalizacji do miejsca docelowego. </a:t>
            </a:r>
          </a:p>
        </p:txBody>
      </p:sp>
      <p:sp>
        <p:nvSpPr>
          <p:cNvPr id="13" name="Symbol zastępczy tekstu 2">
            <a:extLst>
              <a:ext uri="{FF2B5EF4-FFF2-40B4-BE49-F238E27FC236}">
                <a16:creationId xmlns:a16="http://schemas.microsoft.com/office/drawing/2014/main" id="{F667E030-9C51-4A5E-8BC9-6E5CA62093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599988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Zawartość merytoryczna </a:t>
            </a:r>
            <a:r>
              <a:rPr lang="pl-PL" dirty="0" err="1"/>
              <a:t>podzakładek</a:t>
            </a:r>
            <a:endParaRPr lang="pl-PL" dirty="0"/>
          </a:p>
        </p:txBody>
      </p:sp>
      <p:sp>
        <p:nvSpPr>
          <p:cNvPr id="13" name="Prostokąt zaokrąglony 1">
            <a:extLst>
              <a:ext uri="{FF2B5EF4-FFF2-40B4-BE49-F238E27FC236}">
                <a16:creationId xmlns:a16="http://schemas.microsoft.com/office/drawing/2014/main" id="{10F66A05-0988-4987-8F6F-8CBCD095D2D0}"/>
              </a:ext>
            </a:extLst>
          </p:cNvPr>
          <p:cNvSpPr/>
          <p:nvPr/>
        </p:nvSpPr>
        <p:spPr>
          <a:xfrm>
            <a:off x="323850" y="1674488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O gminie</a:t>
            </a:r>
          </a:p>
        </p:txBody>
      </p:sp>
      <p:sp>
        <p:nvSpPr>
          <p:cNvPr id="14" name="Prostokąt zaokrąglony 6">
            <a:extLst>
              <a:ext uri="{FF2B5EF4-FFF2-40B4-BE49-F238E27FC236}">
                <a16:creationId xmlns:a16="http://schemas.microsoft.com/office/drawing/2014/main" id="{7CF07BBE-032C-4A9D-ACB4-B3DF1956033A}"/>
              </a:ext>
            </a:extLst>
          </p:cNvPr>
          <p:cNvSpPr/>
          <p:nvPr/>
        </p:nvSpPr>
        <p:spPr>
          <a:xfrm>
            <a:off x="2001837" y="1674488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400" dirty="0"/>
              <a:t>Dlaczego warto tu zainwestować</a:t>
            </a:r>
          </a:p>
        </p:txBody>
      </p:sp>
      <p:sp>
        <p:nvSpPr>
          <p:cNvPr id="15" name="Prostokąt zaokrąglony 7">
            <a:extLst>
              <a:ext uri="{FF2B5EF4-FFF2-40B4-BE49-F238E27FC236}">
                <a16:creationId xmlns:a16="http://schemas.microsoft.com/office/drawing/2014/main" id="{42933C18-BEB4-4A2E-B70F-5D76865BC99A}"/>
              </a:ext>
            </a:extLst>
          </p:cNvPr>
          <p:cNvSpPr/>
          <p:nvPr/>
        </p:nvSpPr>
        <p:spPr>
          <a:xfrm>
            <a:off x="3706812" y="1674488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Wsparcie dla inwestora</a:t>
            </a:r>
          </a:p>
        </p:txBody>
      </p:sp>
      <p:sp>
        <p:nvSpPr>
          <p:cNvPr id="16" name="Prostokąt zaokrąglony 8">
            <a:extLst>
              <a:ext uri="{FF2B5EF4-FFF2-40B4-BE49-F238E27FC236}">
                <a16:creationId xmlns:a16="http://schemas.microsoft.com/office/drawing/2014/main" id="{85501708-8F3D-408C-95C3-321941B708E0}"/>
              </a:ext>
            </a:extLst>
          </p:cNvPr>
          <p:cNvSpPr/>
          <p:nvPr/>
        </p:nvSpPr>
        <p:spPr>
          <a:xfrm>
            <a:off x="5364162" y="1661788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600">
                <a:solidFill>
                  <a:srgbClr val="FFFFFF"/>
                </a:solidFill>
                <a:latin typeface="Calibri" pitchFamily="34" charset="0"/>
              </a:rPr>
              <a:t>Oferty </a:t>
            </a:r>
            <a:r>
              <a:rPr lang="pl-PL" altLang="pl-PL" sz="1600">
                <a:solidFill>
                  <a:srgbClr val="FFFFFF"/>
                </a:solidFill>
              </a:rPr>
              <a:t>lokalizacyjne</a:t>
            </a:r>
          </a:p>
        </p:txBody>
      </p:sp>
      <p:sp>
        <p:nvSpPr>
          <p:cNvPr id="22" name="Prostokąt zaokrąglony 9">
            <a:extLst>
              <a:ext uri="{FF2B5EF4-FFF2-40B4-BE49-F238E27FC236}">
                <a16:creationId xmlns:a16="http://schemas.microsoft.com/office/drawing/2014/main" id="{E9935C79-A877-45D7-8D3D-F9B98FF9462C}"/>
              </a:ext>
            </a:extLst>
          </p:cNvPr>
          <p:cNvSpPr/>
          <p:nvPr/>
        </p:nvSpPr>
        <p:spPr>
          <a:xfrm>
            <a:off x="7019925" y="1674488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Kontakt</a:t>
            </a:r>
          </a:p>
        </p:txBody>
      </p:sp>
      <p:sp>
        <p:nvSpPr>
          <p:cNvPr id="23" name="Prostokąt zaokrąglony 10">
            <a:extLst>
              <a:ext uri="{FF2B5EF4-FFF2-40B4-BE49-F238E27FC236}">
                <a16:creationId xmlns:a16="http://schemas.microsoft.com/office/drawing/2014/main" id="{A7577E6D-0A62-4596-8739-E09C8B514186}"/>
              </a:ext>
            </a:extLst>
          </p:cNvPr>
          <p:cNvSpPr/>
          <p:nvPr/>
        </p:nvSpPr>
        <p:spPr>
          <a:xfrm>
            <a:off x="349250" y="2576188"/>
            <a:ext cx="1512887" cy="533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Baner 1</a:t>
            </a:r>
          </a:p>
        </p:txBody>
      </p:sp>
      <p:sp>
        <p:nvSpPr>
          <p:cNvPr id="24" name="Prostokąt zaokrąglony 13">
            <a:extLst>
              <a:ext uri="{FF2B5EF4-FFF2-40B4-BE49-F238E27FC236}">
                <a16:creationId xmlns:a16="http://schemas.microsoft.com/office/drawing/2014/main" id="{B79DB240-8780-4A44-80AA-D2775C8328C0}"/>
              </a:ext>
            </a:extLst>
          </p:cNvPr>
          <p:cNvSpPr/>
          <p:nvPr/>
        </p:nvSpPr>
        <p:spPr>
          <a:xfrm>
            <a:off x="363537" y="3258813"/>
            <a:ext cx="1512888" cy="49847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Baner 2</a:t>
            </a:r>
          </a:p>
        </p:txBody>
      </p:sp>
      <p:sp>
        <p:nvSpPr>
          <p:cNvPr id="26" name="Prostokąt zaokrąglony 16">
            <a:extLst>
              <a:ext uri="{FF2B5EF4-FFF2-40B4-BE49-F238E27FC236}">
                <a16:creationId xmlns:a16="http://schemas.microsoft.com/office/drawing/2014/main" id="{AAA3EF29-2444-420E-8F19-F40199A2C756}"/>
              </a:ext>
            </a:extLst>
          </p:cNvPr>
          <p:cNvSpPr/>
          <p:nvPr/>
        </p:nvSpPr>
        <p:spPr>
          <a:xfrm>
            <a:off x="363537" y="5244275"/>
            <a:ext cx="1512888" cy="49847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Link 3</a:t>
            </a:r>
          </a:p>
        </p:txBody>
      </p:sp>
      <p:sp>
        <p:nvSpPr>
          <p:cNvPr id="27" name="Prostokąt zaokrąglony 17">
            <a:extLst>
              <a:ext uri="{FF2B5EF4-FFF2-40B4-BE49-F238E27FC236}">
                <a16:creationId xmlns:a16="http://schemas.microsoft.com/office/drawing/2014/main" id="{1B0F4003-F54F-4E66-B24C-80575FBE0FBD}"/>
              </a:ext>
            </a:extLst>
          </p:cNvPr>
          <p:cNvSpPr/>
          <p:nvPr/>
        </p:nvSpPr>
        <p:spPr>
          <a:xfrm>
            <a:off x="363538" y="4583875"/>
            <a:ext cx="1512887" cy="49847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Link 2</a:t>
            </a:r>
          </a:p>
        </p:txBody>
      </p:sp>
      <p:sp>
        <p:nvSpPr>
          <p:cNvPr id="28" name="Prostokąt zaokrąglony 18">
            <a:extLst>
              <a:ext uri="{FF2B5EF4-FFF2-40B4-BE49-F238E27FC236}">
                <a16:creationId xmlns:a16="http://schemas.microsoft.com/office/drawing/2014/main" id="{B1FE59FF-54F5-4174-B863-58EF4BF0BAD9}"/>
              </a:ext>
            </a:extLst>
          </p:cNvPr>
          <p:cNvSpPr/>
          <p:nvPr/>
        </p:nvSpPr>
        <p:spPr>
          <a:xfrm>
            <a:off x="365125" y="3919213"/>
            <a:ext cx="1511300" cy="49847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Link 1</a:t>
            </a:r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836EF6E0-AE62-49D5-9C98-56C320594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5006" y="3707575"/>
            <a:ext cx="6529388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5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linki wyłącznie do partnerów gminy, z którymi gmina współpracuje promując się na zewnątrz (instytucje, z którymi przygotowuje wydarzenia gospodarcze, miasta partnerskie, partnerzy instytucjonalni, ważni inwestorzy, itp.)</a:t>
            </a:r>
          </a:p>
        </p:txBody>
      </p:sp>
      <p:sp>
        <p:nvSpPr>
          <p:cNvPr id="30" name="Prostokąt 29">
            <a:extLst>
              <a:ext uri="{FF2B5EF4-FFF2-40B4-BE49-F238E27FC236}">
                <a16:creationId xmlns:a16="http://schemas.microsoft.com/office/drawing/2014/main" id="{13192718-6204-4EFD-9646-F8DE7CB72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1837" y="2592063"/>
            <a:ext cx="6529388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5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banery, które wymagają wyróżnienia na stronie internetowej promują wyłącznie wybrane wydarzenia związane                          z działalnością proinwestycyjną gminy</a:t>
            </a:r>
          </a:p>
        </p:txBody>
      </p:sp>
      <p:sp>
        <p:nvSpPr>
          <p:cNvPr id="31" name="Prostokąt 11">
            <a:extLst>
              <a:ext uri="{FF2B5EF4-FFF2-40B4-BE49-F238E27FC236}">
                <a16:creationId xmlns:a16="http://schemas.microsoft.com/office/drawing/2014/main" id="{47D9211E-1844-47C1-991F-78A710A7E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1537" y="5162163"/>
            <a:ext cx="638968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5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Ta część strony internetowej wymaga częstej aktualizacji      – treści nieaktualne należy bezwzględnie usuwać</a:t>
            </a:r>
          </a:p>
        </p:txBody>
      </p:sp>
      <p:sp>
        <p:nvSpPr>
          <p:cNvPr id="18" name="Symbol zastępczy tekstu 2">
            <a:extLst>
              <a:ext uri="{FF2B5EF4-FFF2-40B4-BE49-F238E27FC236}">
                <a16:creationId xmlns:a16="http://schemas.microsoft.com/office/drawing/2014/main" id="{322F5B78-1E67-4A50-8866-51C0DFF7F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63052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Zawartość merytoryczna </a:t>
            </a:r>
            <a:r>
              <a:rPr lang="pl-PL" dirty="0" err="1"/>
              <a:t>podzakładek</a:t>
            </a:r>
            <a:endParaRPr lang="pl-PL" dirty="0"/>
          </a:p>
        </p:txBody>
      </p:sp>
      <p:sp>
        <p:nvSpPr>
          <p:cNvPr id="17" name="Prostokąt zaokrąglony 1">
            <a:extLst>
              <a:ext uri="{FF2B5EF4-FFF2-40B4-BE49-F238E27FC236}">
                <a16:creationId xmlns:a16="http://schemas.microsoft.com/office/drawing/2014/main" id="{A86ECF46-ACD3-4D6A-B69B-94C08D7794E6}"/>
              </a:ext>
            </a:extLst>
          </p:cNvPr>
          <p:cNvSpPr/>
          <p:nvPr/>
        </p:nvSpPr>
        <p:spPr>
          <a:xfrm>
            <a:off x="323850" y="1674488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O gminie</a:t>
            </a:r>
          </a:p>
        </p:txBody>
      </p:sp>
      <p:sp>
        <p:nvSpPr>
          <p:cNvPr id="18" name="Prostokąt zaokrąglony 6">
            <a:extLst>
              <a:ext uri="{FF2B5EF4-FFF2-40B4-BE49-F238E27FC236}">
                <a16:creationId xmlns:a16="http://schemas.microsoft.com/office/drawing/2014/main" id="{83B9E677-CC24-4D30-ABBE-C034074BBD9B}"/>
              </a:ext>
            </a:extLst>
          </p:cNvPr>
          <p:cNvSpPr/>
          <p:nvPr/>
        </p:nvSpPr>
        <p:spPr>
          <a:xfrm>
            <a:off x="2001837" y="1674488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400" dirty="0"/>
              <a:t>Dlaczego warto tu zainwestować</a:t>
            </a:r>
          </a:p>
        </p:txBody>
      </p:sp>
      <p:sp>
        <p:nvSpPr>
          <p:cNvPr id="19" name="Prostokąt zaokrąglony 7">
            <a:extLst>
              <a:ext uri="{FF2B5EF4-FFF2-40B4-BE49-F238E27FC236}">
                <a16:creationId xmlns:a16="http://schemas.microsoft.com/office/drawing/2014/main" id="{483527C7-C876-4240-A980-D6C471CB3989}"/>
              </a:ext>
            </a:extLst>
          </p:cNvPr>
          <p:cNvSpPr/>
          <p:nvPr/>
        </p:nvSpPr>
        <p:spPr>
          <a:xfrm>
            <a:off x="3706812" y="1674488"/>
            <a:ext cx="1512888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Wsparcie dla inwestora</a:t>
            </a:r>
          </a:p>
        </p:txBody>
      </p:sp>
      <p:sp>
        <p:nvSpPr>
          <p:cNvPr id="20" name="Prostokąt zaokrąglony 8">
            <a:extLst>
              <a:ext uri="{FF2B5EF4-FFF2-40B4-BE49-F238E27FC236}">
                <a16:creationId xmlns:a16="http://schemas.microsoft.com/office/drawing/2014/main" id="{E10FFFA5-10B2-4D51-9A63-E38286667536}"/>
              </a:ext>
            </a:extLst>
          </p:cNvPr>
          <p:cNvSpPr/>
          <p:nvPr/>
        </p:nvSpPr>
        <p:spPr>
          <a:xfrm>
            <a:off x="5364162" y="1661788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1600">
                <a:solidFill>
                  <a:srgbClr val="FFFFFF"/>
                </a:solidFill>
                <a:latin typeface="Calibri" pitchFamily="34" charset="0"/>
              </a:rPr>
              <a:t>Oferty </a:t>
            </a:r>
            <a:r>
              <a:rPr lang="pl-PL" altLang="pl-PL" sz="1600">
                <a:solidFill>
                  <a:srgbClr val="FFFFFF"/>
                </a:solidFill>
              </a:rPr>
              <a:t>lokalizacyjne</a:t>
            </a:r>
          </a:p>
        </p:txBody>
      </p:sp>
      <p:sp>
        <p:nvSpPr>
          <p:cNvPr id="21" name="Prostokąt zaokrąglony 9">
            <a:extLst>
              <a:ext uri="{FF2B5EF4-FFF2-40B4-BE49-F238E27FC236}">
                <a16:creationId xmlns:a16="http://schemas.microsoft.com/office/drawing/2014/main" id="{2622912B-6567-4236-8BD3-E050AA721CE0}"/>
              </a:ext>
            </a:extLst>
          </p:cNvPr>
          <p:cNvSpPr/>
          <p:nvPr/>
        </p:nvSpPr>
        <p:spPr>
          <a:xfrm>
            <a:off x="7019925" y="1674488"/>
            <a:ext cx="1511300" cy="6477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Kontakt</a:t>
            </a:r>
          </a:p>
        </p:txBody>
      </p:sp>
      <p:sp>
        <p:nvSpPr>
          <p:cNvPr id="25" name="Prostokąt zaokrąglony 10">
            <a:extLst>
              <a:ext uri="{FF2B5EF4-FFF2-40B4-BE49-F238E27FC236}">
                <a16:creationId xmlns:a16="http://schemas.microsoft.com/office/drawing/2014/main" id="{591E9895-A5A4-4527-9331-EB0E59B6E126}"/>
              </a:ext>
            </a:extLst>
          </p:cNvPr>
          <p:cNvSpPr/>
          <p:nvPr/>
        </p:nvSpPr>
        <p:spPr>
          <a:xfrm>
            <a:off x="349250" y="2576188"/>
            <a:ext cx="1512887" cy="533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Baner 1</a:t>
            </a:r>
          </a:p>
        </p:txBody>
      </p:sp>
      <p:sp>
        <p:nvSpPr>
          <p:cNvPr id="32" name="Prostokąt zaokrąglony 13">
            <a:extLst>
              <a:ext uri="{FF2B5EF4-FFF2-40B4-BE49-F238E27FC236}">
                <a16:creationId xmlns:a16="http://schemas.microsoft.com/office/drawing/2014/main" id="{89B7040A-3F5B-43B4-BC31-4A88F21C9D10}"/>
              </a:ext>
            </a:extLst>
          </p:cNvPr>
          <p:cNvSpPr/>
          <p:nvPr/>
        </p:nvSpPr>
        <p:spPr>
          <a:xfrm>
            <a:off x="363537" y="3258813"/>
            <a:ext cx="1512888" cy="49847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Baner 2</a:t>
            </a:r>
          </a:p>
        </p:txBody>
      </p:sp>
      <p:sp>
        <p:nvSpPr>
          <p:cNvPr id="34" name="Prostokąt zaokrąglony 16">
            <a:extLst>
              <a:ext uri="{FF2B5EF4-FFF2-40B4-BE49-F238E27FC236}">
                <a16:creationId xmlns:a16="http://schemas.microsoft.com/office/drawing/2014/main" id="{577EE90F-54EA-4C48-8F0F-4FAF020CA5B8}"/>
              </a:ext>
            </a:extLst>
          </p:cNvPr>
          <p:cNvSpPr/>
          <p:nvPr/>
        </p:nvSpPr>
        <p:spPr>
          <a:xfrm>
            <a:off x="400049" y="5259797"/>
            <a:ext cx="914400" cy="49847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Link 3</a:t>
            </a:r>
          </a:p>
        </p:txBody>
      </p:sp>
      <p:sp>
        <p:nvSpPr>
          <p:cNvPr id="35" name="Prostokąt zaokrąglony 17">
            <a:extLst>
              <a:ext uri="{FF2B5EF4-FFF2-40B4-BE49-F238E27FC236}">
                <a16:creationId xmlns:a16="http://schemas.microsoft.com/office/drawing/2014/main" id="{595CC5E7-A34F-46F3-B1D5-CAD4AD100055}"/>
              </a:ext>
            </a:extLst>
          </p:cNvPr>
          <p:cNvSpPr/>
          <p:nvPr/>
        </p:nvSpPr>
        <p:spPr>
          <a:xfrm>
            <a:off x="388937" y="4612097"/>
            <a:ext cx="925512" cy="49847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Link 2</a:t>
            </a:r>
          </a:p>
        </p:txBody>
      </p:sp>
      <p:sp>
        <p:nvSpPr>
          <p:cNvPr id="36" name="Prostokąt zaokrąglony 18">
            <a:extLst>
              <a:ext uri="{FF2B5EF4-FFF2-40B4-BE49-F238E27FC236}">
                <a16:creationId xmlns:a16="http://schemas.microsoft.com/office/drawing/2014/main" id="{C800E25C-0071-4603-8E0F-EF51A6B91AFC}"/>
              </a:ext>
            </a:extLst>
          </p:cNvPr>
          <p:cNvSpPr/>
          <p:nvPr/>
        </p:nvSpPr>
        <p:spPr>
          <a:xfrm>
            <a:off x="363537" y="3964397"/>
            <a:ext cx="950912" cy="49847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Link 1</a:t>
            </a:r>
          </a:p>
        </p:txBody>
      </p:sp>
      <p:sp>
        <p:nvSpPr>
          <p:cNvPr id="37" name="Prostokąt zaokrąglony 19">
            <a:extLst>
              <a:ext uri="{FF2B5EF4-FFF2-40B4-BE49-F238E27FC236}">
                <a16:creationId xmlns:a16="http://schemas.microsoft.com/office/drawing/2014/main" id="{83A9C265-DC82-4266-82B7-8042245531B3}"/>
              </a:ext>
            </a:extLst>
          </p:cNvPr>
          <p:cNvSpPr/>
          <p:nvPr/>
        </p:nvSpPr>
        <p:spPr>
          <a:xfrm>
            <a:off x="2032000" y="2576188"/>
            <a:ext cx="6488112" cy="1181100"/>
          </a:xfrm>
          <a:prstGeom prst="roundRect">
            <a:avLst/>
          </a:prstGeom>
          <a:solidFill>
            <a:srgbClr val="00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/>
              <a:t>Aktualności „Invest in …” </a:t>
            </a:r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id="{56718A0F-4DA7-4060-8D47-B6F9E28E2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4787" y="3885022"/>
            <a:ext cx="7056438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ts val="25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Zamieścić informacje dotyczące tego, co się wydarzyło w zakresie rynku inwestycji np. zapowiedź nowej inwestycji lub wydarzenia promocyjnego mającego na celu pozyskanie inwestorów lub też planowane wmurowanie kamienia węgielnego itp. </a:t>
            </a:r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EDE87F7A-F063-47DB-BC69-9BF4CEF58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4787" y="5273817"/>
            <a:ext cx="70453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5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Każda informacja musi być opatrzona datą. Dane nieaktualne należy przesuwać do „archiwum” lub usuwać</a:t>
            </a:r>
          </a:p>
        </p:txBody>
      </p:sp>
      <p:sp>
        <p:nvSpPr>
          <p:cNvPr id="22" name="Symbol zastępczy tekstu 2">
            <a:extLst>
              <a:ext uri="{FF2B5EF4-FFF2-40B4-BE49-F238E27FC236}">
                <a16:creationId xmlns:a16="http://schemas.microsoft.com/office/drawing/2014/main" id="{9A3F1D99-F7EE-4C3F-B1D3-AD90CB97F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864197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Realizacja i utrzymanie strony internetowej</a:t>
            </a:r>
          </a:p>
        </p:txBody>
      </p:sp>
      <p:sp>
        <p:nvSpPr>
          <p:cNvPr id="22" name="Prostokąt 2">
            <a:extLst>
              <a:ext uri="{FF2B5EF4-FFF2-40B4-BE49-F238E27FC236}">
                <a16:creationId xmlns:a16="http://schemas.microsoft.com/office/drawing/2014/main" id="{05FC4F96-6C40-4668-998C-869C26034B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661788"/>
            <a:ext cx="8496000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Portal internetowy to bardzo istotne i efektywne narzędzie w rękach samorządu, zwłaszcza jeśli do komunikowania się z „otoczeniem biznesowym” podejdziemy w sposób procesowy. </a:t>
            </a:r>
          </a:p>
          <a:p>
            <a:pPr eaLnBrk="1" hangingPunct="1">
              <a:lnSpc>
                <a:spcPts val="3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Nie wystarczy zlecić „budowy strony” firmie zewnętrznej, a po zrealizowaniu zadania uznać temat za zamknięty – to częsty błąd. </a:t>
            </a:r>
          </a:p>
          <a:p>
            <a:pPr eaLnBrk="1" hangingPunct="1">
              <a:lnSpc>
                <a:spcPts val="3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Portal należy budować z wykorzystaniem wsparcia podmiotu merytorycznie do tego przygotowanego, ale za jego konstrukcję i zawartość zawsze odpowiada wyznaczony pracownik urzędu (lub zespół) o odpowiednich kwalifikacjach. </a:t>
            </a:r>
          </a:p>
          <a:p>
            <a:pPr eaLnBrk="1" hangingPunct="1">
              <a:lnSpc>
                <a:spcPts val="3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Administrator systemu, wspólnie z wyznaczonymi pracownikami urzędu (posiadającymi wiedzę merytoryczną co do zagadnień prezentowanych na portalu) odpowiada za aktualizację informacji publikowanych na łamach witryny internetowej gminy.</a:t>
            </a:r>
          </a:p>
        </p:txBody>
      </p:sp>
      <p:sp>
        <p:nvSpPr>
          <p:cNvPr id="6" name="Symbol zastępczy tekstu 2">
            <a:extLst>
              <a:ext uri="{FF2B5EF4-FFF2-40B4-BE49-F238E27FC236}">
                <a16:creationId xmlns:a16="http://schemas.microsoft.com/office/drawing/2014/main" id="{648B7917-AC4B-40DA-989E-04B4F16BB1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73164010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sz="quarter" idx="13"/>
          </p:nvPr>
        </p:nvSpPr>
        <p:spPr>
          <a:xfrm>
            <a:off x="323850" y="1287138"/>
            <a:ext cx="8496000" cy="374650"/>
          </a:xfrm>
        </p:spPr>
        <p:txBody>
          <a:bodyPr/>
          <a:lstStyle/>
          <a:p>
            <a:r>
              <a:rPr lang="pl-PL" dirty="0"/>
              <a:t>Realizacja i utrzymanie strony internetowej</a:t>
            </a:r>
          </a:p>
        </p:txBody>
      </p:sp>
      <p:sp>
        <p:nvSpPr>
          <p:cNvPr id="5" name="Prostokąt 1">
            <a:extLst>
              <a:ext uri="{FF2B5EF4-FFF2-40B4-BE49-F238E27FC236}">
                <a16:creationId xmlns:a16="http://schemas.microsoft.com/office/drawing/2014/main" id="{B71AD54B-4907-44DD-8363-636FF0F90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661788"/>
            <a:ext cx="8135937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Gmina powinna zadbać o stworzenie wewnętrznej procedury dotyczącej stałej obsługi własnego portalu. W innym wypadku będziemy mieli do czynienia jedynie z bezużyteczną atrapą stwarzająca jedynie pozory przydatności.</a:t>
            </a:r>
          </a:p>
          <a:p>
            <a:pPr eaLnBrk="1" hangingPunct="1">
              <a:lnSpc>
                <a:spcPts val="3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pl-PL" alt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3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sz="1800" b="1" dirty="0">
                <a:latin typeface="Arial" panose="020B0604020202020204" pitchFamily="34" charset="0"/>
                <a:cs typeface="Arial" panose="020B0604020202020204" pitchFamily="34" charset="0"/>
              </a:rPr>
              <a:t>Komunikacja za pomocą portalu to „proces” wymagający planowania działań, ich realizacji oraz monitorowania i nadzorowania. Wyciągane wnioski powinny sprzyjać doskonaleniu systemu w wyniku, którego klient jakim jest potencjalny inwestor z chęcią sięgnie po Państwa ofertę.</a:t>
            </a:r>
            <a:endParaRPr lang="pl-PL" alt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ymbol zastępczy tekstu 2">
            <a:extLst>
              <a:ext uri="{FF2B5EF4-FFF2-40B4-BE49-F238E27FC236}">
                <a16:creationId xmlns:a16="http://schemas.microsoft.com/office/drawing/2014/main" id="{71A785D8-002F-42ED-9B11-6FBD2EF3C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3850" y="324913"/>
            <a:ext cx="6480150" cy="827087"/>
          </a:xfrm>
        </p:spPr>
        <p:txBody>
          <a:bodyPr/>
          <a:lstStyle/>
          <a:p>
            <a:r>
              <a:rPr lang="pl-PL" dirty="0"/>
              <a:t>Wzorzec gminnej witryny internetowej</a:t>
            </a:r>
          </a:p>
          <a:p>
            <a:r>
              <a:rPr lang="pl-PL" dirty="0"/>
              <a:t>Skuteczne techniki promocji oferty inwestycyjnej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17313530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3081528" y="1781545"/>
            <a:ext cx="5733288" cy="333311"/>
          </a:xfrm>
        </p:spPr>
        <p:txBody>
          <a:bodyPr>
            <a:normAutofit/>
          </a:bodyPr>
          <a:lstStyle/>
          <a:p>
            <a:r>
              <a:rPr lang="pl-PL" sz="1800" dirty="0">
                <a:solidFill>
                  <a:schemeClr val="tx2"/>
                </a:solidFill>
              </a:rPr>
              <a:t>Mirosław Odziemczyk	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15"/>
          </p:nvPr>
        </p:nvSpPr>
        <p:spPr>
          <a:xfrm>
            <a:off x="3081528" y="2961314"/>
            <a:ext cx="5733288" cy="226669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pc="-5" dirty="0"/>
              <a:t> </a:t>
            </a:r>
            <a:r>
              <a:rPr lang="pl-PL" dirty="0"/>
              <a:t>tel.: </a:t>
            </a:r>
            <a:r>
              <a:rPr lang="pl-PL" dirty="0">
                <a:solidFill>
                  <a:schemeClr val="tx2"/>
                </a:solidFill>
              </a:rPr>
              <a:t>22 334 99 68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dirty="0" err="1"/>
              <a:t>mob</a:t>
            </a:r>
            <a:r>
              <a:rPr lang="pl-PL" dirty="0"/>
              <a:t>.: </a:t>
            </a:r>
            <a:r>
              <a:rPr lang="pl-PL" dirty="0">
                <a:solidFill>
                  <a:schemeClr val="tx2"/>
                </a:solidFill>
              </a:rPr>
              <a:t>609 565 061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dirty="0"/>
              <a:t>e-mail: </a:t>
            </a:r>
            <a:r>
              <a:rPr lang="pl-PL" dirty="0">
                <a:hlinkClick r:id="rId2"/>
              </a:rPr>
              <a:t>miroslaw.odziemczyk@</a:t>
            </a:r>
            <a:r>
              <a:rPr lang="pl-PL" dirty="0">
                <a:solidFill>
                  <a:srgbClr val="C00000"/>
                </a:solidFill>
              </a:rPr>
              <a:t>paih.gov.pl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dirty="0">
                <a:hlinkClick r:id="rId3"/>
              </a:rPr>
              <a:t>www.</a:t>
            </a:r>
            <a:r>
              <a:rPr lang="pl-PL" dirty="0">
                <a:solidFill>
                  <a:srgbClr val="C00000"/>
                </a:solidFill>
              </a:rPr>
              <a:t>paih.gov.pl</a:t>
            </a:r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16"/>
          </p:nvPr>
        </p:nvSpPr>
        <p:spPr>
          <a:xfrm>
            <a:off x="3081528" y="2144796"/>
            <a:ext cx="5733288" cy="514514"/>
          </a:xfrm>
        </p:spPr>
        <p:txBody>
          <a:bodyPr>
            <a:normAutofit/>
          </a:bodyPr>
          <a:lstStyle/>
          <a:p>
            <a:r>
              <a:rPr lang="pl-PL" dirty="0"/>
              <a:t>Pełnomocnik Zarządu PAIH S.A. </a:t>
            </a:r>
          </a:p>
          <a:p>
            <a:r>
              <a:rPr lang="pl-PL" dirty="0"/>
              <a:t>ds. Współpracy ze Specjalnymi Strefami Ekonomicznymi</a:t>
            </a:r>
          </a:p>
        </p:txBody>
      </p:sp>
      <p:sp>
        <p:nvSpPr>
          <p:cNvPr id="7" name="Symbol zastępczy tekstu 2"/>
          <p:cNvSpPr>
            <a:spLocks noGrp="1"/>
          </p:cNvSpPr>
          <p:nvPr>
            <p:ph type="body" sz="quarter" idx="14"/>
          </p:nvPr>
        </p:nvSpPr>
        <p:spPr>
          <a:xfrm>
            <a:off x="323850" y="324913"/>
            <a:ext cx="6480150" cy="623043"/>
          </a:xfrm>
        </p:spPr>
        <p:txBody>
          <a:bodyPr/>
          <a:lstStyle/>
          <a:p>
            <a:r>
              <a:rPr lang="pl-PL" dirty="0"/>
              <a:t>Opracował</a:t>
            </a:r>
          </a:p>
        </p:txBody>
      </p:sp>
      <p:pic>
        <p:nvPicPr>
          <p:cNvPr id="12" name="Symbol zastępczy obrazu 11">
            <a:extLst>
              <a:ext uri="{FF2B5EF4-FFF2-40B4-BE49-F238E27FC236}">
                <a16:creationId xmlns:a16="http://schemas.microsoft.com/office/drawing/2014/main" id="{11E3F857-453D-45F0-9268-78F893D5A0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l="14625" r="146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52452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Motyw pakietu Office">
  <a:themeElements>
    <a:clrScheme name="PAIH">
      <a:dk1>
        <a:srgbClr val="626769"/>
      </a:dk1>
      <a:lt1>
        <a:srgbClr val="FFFFFF"/>
      </a:lt1>
      <a:dk2>
        <a:srgbClr val="B61928"/>
      </a:dk2>
      <a:lt2>
        <a:srgbClr val="FFFFFF"/>
      </a:lt2>
      <a:accent1>
        <a:srgbClr val="B61928"/>
      </a:accent1>
      <a:accent2>
        <a:srgbClr val="D2796D"/>
      </a:accent2>
      <a:accent3>
        <a:srgbClr val="626769"/>
      </a:accent3>
      <a:accent4>
        <a:srgbClr val="A4A8AB"/>
      </a:accent4>
      <a:accent5>
        <a:srgbClr val="0C7492"/>
      </a:accent5>
      <a:accent6>
        <a:srgbClr val="F7A600"/>
      </a:accent6>
      <a:hlink>
        <a:srgbClr val="B61928"/>
      </a:hlink>
      <a:folHlink>
        <a:srgbClr val="7F7F7F"/>
      </a:folHlink>
    </a:clrScheme>
    <a:fontScheme name="PFR">
      <a:majorFont>
        <a:latin typeface="Times New Roman"/>
        <a:ea typeface=""/>
        <a:cs typeface=""/>
      </a:majorFont>
      <a:minorFont>
        <a:latin typeface="Calibri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10812</TotalTime>
  <Words>2272</Words>
  <Application>Microsoft Office PowerPoint</Application>
  <PresentationFormat>Pokaz na ekranie (4:3)</PresentationFormat>
  <Paragraphs>301</Paragraphs>
  <Slides>28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3" baseType="lpstr">
      <vt:lpstr>Arial</vt:lpstr>
      <vt:lpstr>Calibri</vt:lpstr>
      <vt:lpstr>Times New Roman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j.grzybowska@poczta.fm</dc:creator>
  <cp:lastModifiedBy>Miroslaw Odziemczyk</cp:lastModifiedBy>
  <cp:revision>465</cp:revision>
  <cp:lastPrinted>2017-09-01T10:56:18Z</cp:lastPrinted>
  <dcterms:created xsi:type="dcterms:W3CDTF">2017-01-17T17:37:53Z</dcterms:created>
  <dcterms:modified xsi:type="dcterms:W3CDTF">2017-12-21T08:07:40Z</dcterms:modified>
</cp:coreProperties>
</file>